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304" r:id="rId5"/>
    <p:sldId id="429" r:id="rId6"/>
    <p:sldId id="430" r:id="rId7"/>
    <p:sldId id="431" r:id="rId8"/>
    <p:sldId id="432" r:id="rId9"/>
    <p:sldId id="424" r:id="rId10"/>
    <p:sldId id="425" r:id="rId11"/>
    <p:sldId id="427" r:id="rId12"/>
    <p:sldId id="428" r:id="rId13"/>
    <p:sldId id="426" r:id="rId14"/>
    <p:sldId id="303" r:id="rId15"/>
    <p:sldId id="305" r:id="rId16"/>
    <p:sldId id="306" r:id="rId17"/>
    <p:sldId id="307" r:id="rId18"/>
    <p:sldId id="310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11" r:id="rId33"/>
    <p:sldId id="296" r:id="rId34"/>
    <p:sldId id="302" r:id="rId35"/>
    <p:sldId id="336" r:id="rId3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11" autoAdjust="0"/>
    <p:restoredTop sz="77823"/>
  </p:normalViewPr>
  <p:slideViewPr>
    <p:cSldViewPr snapToGrid="0" snapToObjects="1" showGuides="1">
      <p:cViewPr varScale="1">
        <p:scale>
          <a:sx n="167" d="100"/>
          <a:sy n="167" d="100"/>
        </p:scale>
        <p:origin x="151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03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339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3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713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672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5.jpe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6.jp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1.jp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b="0" dirty="0"/>
              <a:t>Poutres: construction et calcul rapides des diagrammes NVM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F2C97A-D7C8-3446-994A-ED8DCB597EFB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6CB2A7-6930-9142-820C-4CCC25DDA0F6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EAD25A-EBE5-B64C-A419-379CE3F987D4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A8B396-3CE6-2F4A-AE42-4E5D05B10522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F3FF9-B912-6847-9B58-45F0D5F1030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CDDD2-19B6-2C4D-9EE4-71F293EC8A6C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59C4031F-F4D7-5145-9486-215AF031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48"/>
          <a:stretch/>
        </p:blipFill>
        <p:spPr>
          <a:xfrm>
            <a:off x="2685189" y="1260374"/>
            <a:ext cx="1961601" cy="896280"/>
          </a:xfrm>
        </p:spPr>
      </p:pic>
    </p:spTree>
    <p:extLst>
      <p:ext uri="{BB962C8B-B14F-4D97-AF65-F5344CB8AC3E}">
        <p14:creationId xmlns:p14="http://schemas.microsoft.com/office/powerpoint/2010/main" val="31256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56225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déduire les diagrammes NVM de la forme de la charge répartie</a:t>
            </a:r>
          </a:p>
          <a:p>
            <a:r>
              <a:rPr lang="fr-FR" dirty="0"/>
              <a:t>Quel est l’effet des forces ou de moments concentrés sur les diagrammes NVM</a:t>
            </a:r>
          </a:p>
          <a:p>
            <a:r>
              <a:rPr lang="fr-FR" dirty="0"/>
              <a:t>Comment déterminer les points des diagrammes où les efforts sont nuls</a:t>
            </a:r>
          </a:p>
          <a:p>
            <a:r>
              <a:rPr lang="fr-FR" dirty="0"/>
              <a:t>Comment dessiner les diagrammes NVM conformément aux conventions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Règles dérivées des équations différentielles d’équilibre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Discontinuités dans les diagrammes NVM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CH" sz="2000" dirty="0"/>
                  <a:t>Force concentrée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CH" sz="2000" dirty="0"/>
                  <a:t>Moment concentré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Nœuds dans une structure: équilibre du nœud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Conditions statiques: points où </a:t>
                </a:r>
                <a14:m>
                  <m:oMath xmlns:m="http://schemas.openxmlformats.org/officeDocument/2006/math"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sz="2000" dirty="0"/>
                  <a:t> ou </a:t>
                </a:r>
                <a14:m>
                  <m:oMath xmlns:m="http://schemas.openxmlformats.org/officeDocument/2006/math"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sz="2000" dirty="0"/>
                  <a:t> sont nuls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pour construire rapidement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384B5A-815D-C348-BFAB-D7715A7E5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254676"/>
                <a:ext cx="7726363" cy="28670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et l’effort normal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𝑐𝑠𝑡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…</a:t>
                </a:r>
              </a:p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l’effort tranchant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𝑝𝑎𝑟𝑎𝑏𝑜𝑙𝑖𝑞𝑢𝑒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…</a:t>
                </a:r>
              </a:p>
              <a:p>
                <a:r>
                  <a:rPr lang="fr-FR" dirty="0"/>
                  <a:t>Relation entre l’effort tranchant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384B5A-815D-C348-BFAB-D7715A7E5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254676"/>
                <a:ext cx="7726363" cy="2867002"/>
              </a:xfrm>
              <a:blipFill>
                <a:blip r:embed="rId2"/>
                <a:stretch>
                  <a:fillRect t="-3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A2328A-6C92-0345-8E0C-0CE621E9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dérivées des équations différentielles (poutres droites)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DDBE2-420F-054E-B8E8-672ABD2F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0683E-4D18-9545-A858-1E188321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63056-CA4C-7947-A8A4-946A69B5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9D7615-C4E6-4640-8A4E-AF24D9425325}"/>
              </a:ext>
            </a:extLst>
          </p:cNvPr>
          <p:cNvGrpSpPr/>
          <p:nvPr/>
        </p:nvGrpSpPr>
        <p:grpSpPr>
          <a:xfrm>
            <a:off x="1135707" y="1132788"/>
            <a:ext cx="3436293" cy="882870"/>
            <a:chOff x="1135707" y="1007218"/>
            <a:chExt cx="3436293" cy="882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F173B3-4B18-8046-9367-24D0194CD6B6}"/>
                    </a:ext>
                  </a:extLst>
                </p:cNvPr>
                <p:cNvSpPr txBox="1"/>
                <p:nvPr/>
              </p:nvSpPr>
              <p:spPr>
                <a:xfrm>
                  <a:off x="1135707" y="1007218"/>
                  <a:ext cx="1569469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F173B3-4B18-8046-9367-24D0194CD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707" y="1007218"/>
                  <a:ext cx="1569469" cy="207749"/>
                </a:xfrm>
                <a:prstGeom prst="rect">
                  <a:avLst/>
                </a:prstGeom>
                <a:blipFill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BFFFA2-FB8F-014D-B998-6ACAAA0E5769}"/>
                    </a:ext>
                  </a:extLst>
                </p:cNvPr>
                <p:cNvSpPr txBox="1"/>
                <p:nvPr/>
              </p:nvSpPr>
              <p:spPr>
                <a:xfrm>
                  <a:off x="1135707" y="1335181"/>
                  <a:ext cx="1569469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BFFFA2-FB8F-014D-B998-6ACAAA0E5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707" y="1335181"/>
                  <a:ext cx="1569469" cy="207749"/>
                </a:xfrm>
                <a:prstGeom prst="rect">
                  <a:avLst/>
                </a:prstGeom>
                <a:blipFill>
                  <a:blip r:embed="rId4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2096C0-5DE1-C941-968F-AB23E37B79BB}"/>
                    </a:ext>
                  </a:extLst>
                </p:cNvPr>
                <p:cNvSpPr txBox="1"/>
                <p:nvPr/>
              </p:nvSpPr>
              <p:spPr>
                <a:xfrm>
                  <a:off x="1164546" y="1667299"/>
                  <a:ext cx="1590692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2096C0-5DE1-C941-968F-AB23E37B7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46" y="1667299"/>
                  <a:ext cx="1590692" cy="207749"/>
                </a:xfrm>
                <a:prstGeom prst="rect">
                  <a:avLst/>
                </a:prstGeom>
                <a:blipFill>
                  <a:blip r:embed="rId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14C130A-2485-C740-8DCE-4A49B5E55775}"/>
                    </a:ext>
                  </a:extLst>
                </p:cNvPr>
                <p:cNvSpPr txBox="1"/>
                <p:nvPr/>
              </p:nvSpPr>
              <p:spPr>
                <a:xfrm>
                  <a:off x="3114678" y="1523296"/>
                  <a:ext cx="1457322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14C130A-2485-C740-8DCE-4A49B5E55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678" y="1523296"/>
                  <a:ext cx="1457322" cy="207749"/>
                </a:xfrm>
                <a:prstGeom prst="rect">
                  <a:avLst/>
                </a:prstGeom>
                <a:blipFill>
                  <a:blip r:embed="rId6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0E97FC2F-1F77-DE4F-A359-07B2D55290B4}"/>
                </a:ext>
              </a:extLst>
            </p:cNvPr>
            <p:cNvSpPr/>
            <p:nvPr/>
          </p:nvSpPr>
          <p:spPr>
            <a:xfrm>
              <a:off x="2752173" y="1377657"/>
              <a:ext cx="147081" cy="51243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9000926E-60D1-7C4B-8089-3AF64C69169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/>
          <a:stretch/>
        </p:blipFill>
        <p:spPr>
          <a:xfrm>
            <a:off x="5521436" y="998831"/>
            <a:ext cx="2658916" cy="11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E3EA03-A9A8-634C-8BAB-A440B85F8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120898"/>
                <a:ext cx="7726363" cy="3709035"/>
              </a:xfrm>
            </p:spPr>
            <p:txBody>
              <a:bodyPr/>
              <a:lstStyle/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et l’effort normal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l’effort tranchant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E3EA03-A9A8-634C-8BAB-A440B85F8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120898"/>
                <a:ext cx="7726363" cy="3709035"/>
              </a:xfrm>
              <a:blipFill>
                <a:blip r:embed="rId3"/>
                <a:stretch>
                  <a:fillRect t="-1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6E149BC-EB68-254A-9E15-87C0C67E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Règles dérivées des équations différentielles (poutres droites)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0FB7-2498-6B41-8478-6D8C94D7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594B8-B788-6D44-B86F-1FB48A12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D740-2B9C-5146-B614-9C4D34FE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802D0D13-89E8-764F-9747-6FCEA824B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91073"/>
                  </p:ext>
                </p:extLst>
              </p:nvPr>
            </p:nvGraphicFramePr>
            <p:xfrm>
              <a:off x="903494" y="1507070"/>
              <a:ext cx="7334250" cy="9131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𝑐𝑜𝑛𝑠𝑡𝑎𝑛𝑡𝑒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Effort normal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802D0D13-89E8-764F-9747-6FCEA824B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91073"/>
                  </p:ext>
                </p:extLst>
              </p:nvPr>
            </p:nvGraphicFramePr>
            <p:xfrm>
              <a:off x="903494" y="1507070"/>
              <a:ext cx="7334250" cy="9131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042" r="-101042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r="-518" b="-1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8" t="-69767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AFBC6-659A-864A-A848-F75ECF66F6EA}"/>
              </a:ext>
            </a:extLst>
          </p:cNvPr>
          <p:cNvGrpSpPr/>
          <p:nvPr/>
        </p:nvGrpSpPr>
        <p:grpSpPr>
          <a:xfrm>
            <a:off x="3557513" y="2019387"/>
            <a:ext cx="2026212" cy="229363"/>
            <a:chOff x="3309976" y="1780806"/>
            <a:chExt cx="2026212" cy="22936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A7AAEB-C3BE-EE41-94CB-CA10A44715E8}"/>
                </a:ext>
              </a:extLst>
            </p:cNvPr>
            <p:cNvCxnSpPr/>
            <p:nvPr/>
          </p:nvCxnSpPr>
          <p:spPr>
            <a:xfrm>
              <a:off x="3317203" y="178080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6812091-B4FC-5445-8FF3-9EA707263E07}"/>
                </a:ext>
              </a:extLst>
            </p:cNvPr>
            <p:cNvCxnSpPr/>
            <p:nvPr/>
          </p:nvCxnSpPr>
          <p:spPr>
            <a:xfrm>
              <a:off x="3317203" y="1780806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0D8FC3-51B5-7D44-8A34-A6DE28BB6FEA}"/>
                </a:ext>
              </a:extLst>
            </p:cNvPr>
            <p:cNvCxnSpPr/>
            <p:nvPr/>
          </p:nvCxnSpPr>
          <p:spPr>
            <a:xfrm>
              <a:off x="5336188" y="1782066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3619030-D7F0-D44E-9C7F-E3A20C2153A9}"/>
                </a:ext>
              </a:extLst>
            </p:cNvPr>
            <p:cNvCxnSpPr/>
            <p:nvPr/>
          </p:nvCxnSpPr>
          <p:spPr>
            <a:xfrm flipV="1">
              <a:off x="3309976" y="1998090"/>
              <a:ext cx="2023451" cy="120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AF3A21-5793-DA4E-9BE5-03CF4066A65E}"/>
                </a:ext>
              </a:extLst>
            </p:cNvPr>
            <p:cNvSpPr/>
            <p:nvPr/>
          </p:nvSpPr>
          <p:spPr>
            <a:xfrm>
              <a:off x="3317203" y="1782066"/>
              <a:ext cx="2018985" cy="214764"/>
            </a:xfrm>
            <a:prstGeom prst="rect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4E45B1-6471-4A48-8408-D23A394ADDB9}"/>
              </a:ext>
            </a:extLst>
          </p:cNvPr>
          <p:cNvGrpSpPr/>
          <p:nvPr/>
        </p:nvGrpSpPr>
        <p:grpSpPr>
          <a:xfrm>
            <a:off x="5973077" y="1963635"/>
            <a:ext cx="2040397" cy="370294"/>
            <a:chOff x="3302420" y="2418248"/>
            <a:chExt cx="2040397" cy="3702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8D563D-4D1A-F949-9786-035DDB30DB82}"/>
                </a:ext>
              </a:extLst>
            </p:cNvPr>
            <p:cNvCxnSpPr/>
            <p:nvPr/>
          </p:nvCxnSpPr>
          <p:spPr>
            <a:xfrm>
              <a:off x="3317203" y="2419628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C76B1-58A7-A243-B96D-AE61DCA4071A}"/>
                </a:ext>
              </a:extLst>
            </p:cNvPr>
            <p:cNvCxnSpPr/>
            <p:nvPr/>
          </p:nvCxnSpPr>
          <p:spPr>
            <a:xfrm flipH="1">
              <a:off x="3309976" y="2419628"/>
              <a:ext cx="7227" cy="36130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48C093-D914-3044-969C-0ADED85DCD54}"/>
                </a:ext>
              </a:extLst>
            </p:cNvPr>
            <p:cNvCxnSpPr/>
            <p:nvPr/>
          </p:nvCxnSpPr>
          <p:spPr>
            <a:xfrm>
              <a:off x="5336188" y="2420888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E48A38-BF58-6C4F-9B16-4D57D4319359}"/>
                </a:ext>
              </a:extLst>
            </p:cNvPr>
            <p:cNvCxnSpPr/>
            <p:nvPr/>
          </p:nvCxnSpPr>
          <p:spPr>
            <a:xfrm flipV="1">
              <a:off x="3309976" y="2636913"/>
              <a:ext cx="2023451" cy="14401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3080A25-7A91-6846-9125-4D1E9B99DA19}"/>
                </a:ext>
              </a:extLst>
            </p:cNvPr>
            <p:cNvSpPr/>
            <p:nvPr/>
          </p:nvSpPr>
          <p:spPr>
            <a:xfrm>
              <a:off x="3302420" y="2418248"/>
              <a:ext cx="2040397" cy="370294"/>
            </a:xfrm>
            <a:custGeom>
              <a:avLst/>
              <a:gdLst>
                <a:gd name="connsiteX0" fmla="*/ 15114 w 2040397"/>
                <a:gd name="connsiteY0" fmla="*/ 0 h 370294"/>
                <a:gd name="connsiteX1" fmla="*/ 0 w 2040397"/>
                <a:gd name="connsiteY1" fmla="*/ 370294 h 370294"/>
                <a:gd name="connsiteX2" fmla="*/ 2040397 w 2040397"/>
                <a:gd name="connsiteY2" fmla="*/ 211597 h 370294"/>
                <a:gd name="connsiteX3" fmla="*/ 2032840 w 2040397"/>
                <a:gd name="connsiteY3" fmla="*/ 7557 h 370294"/>
                <a:gd name="connsiteX4" fmla="*/ 15114 w 2040397"/>
                <a:gd name="connsiteY4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397" h="370294">
                  <a:moveTo>
                    <a:pt x="15114" y="0"/>
                  </a:moveTo>
                  <a:lnTo>
                    <a:pt x="0" y="370294"/>
                  </a:lnTo>
                  <a:lnTo>
                    <a:pt x="2040397" y="211597"/>
                  </a:lnTo>
                  <a:lnTo>
                    <a:pt x="2032840" y="7557"/>
                  </a:lnTo>
                  <a:lnTo>
                    <a:pt x="15114" y="0"/>
                  </a:lnTo>
                  <a:close/>
                </a:path>
              </a:pathLst>
            </a:custGeom>
            <a:solidFill>
              <a:srgbClr val="00B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20">
                <a:extLst>
                  <a:ext uri="{FF2B5EF4-FFF2-40B4-BE49-F238E27FC236}">
                    <a16:creationId xmlns:a16="http://schemas.microsoft.com/office/drawing/2014/main" id="{1BB4D09B-1F0E-1843-8DA3-A46CF773D6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647046"/>
                  </p:ext>
                </p:extLst>
              </p:nvPr>
            </p:nvGraphicFramePr>
            <p:xfrm>
              <a:off x="903493" y="3149801"/>
              <a:ext cx="7334250" cy="17962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𝑐𝑜𝑛𝑠𝑡𝑎𝑛𝑡𝑒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Effort tranchant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  <a:tr h="883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Moment de flexion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015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20">
                <a:extLst>
                  <a:ext uri="{FF2B5EF4-FFF2-40B4-BE49-F238E27FC236}">
                    <a16:creationId xmlns:a16="http://schemas.microsoft.com/office/drawing/2014/main" id="{1BB4D09B-1F0E-1843-8DA3-A46CF773D6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647046"/>
                  </p:ext>
                </p:extLst>
              </p:nvPr>
            </p:nvGraphicFramePr>
            <p:xfrm>
              <a:off x="903493" y="3149801"/>
              <a:ext cx="7334250" cy="17962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042" t="-3448" r="-10104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000" t="-3448" r="-518" b="-3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8" t="-69767" r="-200000" b="-1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  <a:tr h="883142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8" t="-104286" r="-20000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0155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A37482E-AB43-DA49-B937-D09DBC1BA191}"/>
              </a:ext>
            </a:extLst>
          </p:cNvPr>
          <p:cNvGrpSpPr/>
          <p:nvPr/>
        </p:nvGrpSpPr>
        <p:grpSpPr>
          <a:xfrm>
            <a:off x="3557513" y="4273456"/>
            <a:ext cx="1937295" cy="436488"/>
            <a:chOff x="6083405" y="4253411"/>
            <a:chExt cx="2017751" cy="45461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47825C-0343-EB43-905C-AA7ADE32C799}"/>
                </a:ext>
              </a:extLst>
            </p:cNvPr>
            <p:cNvCxnSpPr/>
            <p:nvPr/>
          </p:nvCxnSpPr>
          <p:spPr>
            <a:xfrm>
              <a:off x="6084168" y="441902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CDC880F-23ED-E74A-BD39-C2C74D9EAB42}"/>
                </a:ext>
              </a:extLst>
            </p:cNvPr>
            <p:cNvSpPr/>
            <p:nvPr/>
          </p:nvSpPr>
          <p:spPr>
            <a:xfrm>
              <a:off x="6090962" y="4269719"/>
              <a:ext cx="2009430" cy="430750"/>
            </a:xfrm>
            <a:custGeom>
              <a:avLst/>
              <a:gdLst>
                <a:gd name="connsiteX0" fmla="*/ 0 w 1979940"/>
                <a:gd name="connsiteY0" fmla="*/ 158698 h 430750"/>
                <a:gd name="connsiteX1" fmla="*/ 0 w 1979940"/>
                <a:gd name="connsiteY1" fmla="*/ 430750 h 430750"/>
                <a:gd name="connsiteX2" fmla="*/ 1972383 w 1979940"/>
                <a:gd name="connsiteY2" fmla="*/ 0 h 430750"/>
                <a:gd name="connsiteX3" fmla="*/ 1979940 w 1979940"/>
                <a:gd name="connsiteY3" fmla="*/ 158698 h 430750"/>
                <a:gd name="connsiteX4" fmla="*/ 0 w 1979940"/>
                <a:gd name="connsiteY4" fmla="*/ 158698 h 43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940" h="430750">
                  <a:moveTo>
                    <a:pt x="0" y="158698"/>
                  </a:moveTo>
                  <a:lnTo>
                    <a:pt x="0" y="430750"/>
                  </a:lnTo>
                  <a:lnTo>
                    <a:pt x="1972383" y="0"/>
                  </a:lnTo>
                  <a:lnTo>
                    <a:pt x="1979940" y="158698"/>
                  </a:lnTo>
                  <a:lnTo>
                    <a:pt x="0" y="158698"/>
                  </a:lnTo>
                  <a:close/>
                </a:path>
              </a:pathLst>
            </a:custGeom>
            <a:solidFill>
              <a:schemeClr val="accent4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111D87-40A1-2B46-A996-B32FEE0677D9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6090962" y="4269719"/>
              <a:ext cx="2001760" cy="430751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ACA911-BCEE-0442-8C03-3FCA9FA54898}"/>
                </a:ext>
              </a:extLst>
            </p:cNvPr>
            <p:cNvCxnSpPr/>
            <p:nvPr/>
          </p:nvCxnSpPr>
          <p:spPr>
            <a:xfrm flipH="1">
              <a:off x="6083405" y="4412633"/>
              <a:ext cx="763" cy="29539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A3A959-D73D-CA46-A4F5-3BAB56690016}"/>
                </a:ext>
              </a:extLst>
            </p:cNvPr>
            <p:cNvCxnSpPr/>
            <p:nvPr/>
          </p:nvCxnSpPr>
          <p:spPr>
            <a:xfrm flipH="1">
              <a:off x="8101155" y="4253411"/>
              <a:ext cx="1" cy="165615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201D0484-786A-D54A-9845-4D1B8355CF4A}"/>
              </a:ext>
            </a:extLst>
          </p:cNvPr>
          <p:cNvSpPr/>
          <p:nvPr/>
        </p:nvSpPr>
        <p:spPr>
          <a:xfrm>
            <a:off x="5987865" y="4132509"/>
            <a:ext cx="2016219" cy="740081"/>
          </a:xfrm>
          <a:custGeom>
            <a:avLst/>
            <a:gdLst>
              <a:gd name="connsiteX0" fmla="*/ 0 w 2025283"/>
              <a:gd name="connsiteY0" fmla="*/ 241825 h 770817"/>
              <a:gd name="connsiteX1" fmla="*/ 0 w 2025283"/>
              <a:gd name="connsiteY1" fmla="*/ 0 h 770817"/>
              <a:gd name="connsiteX2" fmla="*/ 113355 w 2025283"/>
              <a:gd name="connsiteY2" fmla="*/ 181369 h 770817"/>
              <a:gd name="connsiteX3" fmla="*/ 385408 w 2025283"/>
              <a:gd name="connsiteY3" fmla="*/ 423193 h 770817"/>
              <a:gd name="connsiteX4" fmla="*/ 657461 w 2025283"/>
              <a:gd name="connsiteY4" fmla="*/ 604562 h 770817"/>
              <a:gd name="connsiteX5" fmla="*/ 997527 w 2025283"/>
              <a:gd name="connsiteY5" fmla="*/ 725474 h 770817"/>
              <a:gd name="connsiteX6" fmla="*/ 1239352 w 2025283"/>
              <a:gd name="connsiteY6" fmla="*/ 770817 h 770817"/>
              <a:gd name="connsiteX7" fmla="*/ 1473620 w 2025283"/>
              <a:gd name="connsiteY7" fmla="*/ 733031 h 770817"/>
              <a:gd name="connsiteX8" fmla="*/ 1738116 w 2025283"/>
              <a:gd name="connsiteY8" fmla="*/ 627233 h 770817"/>
              <a:gd name="connsiteX9" fmla="*/ 1911927 w 2025283"/>
              <a:gd name="connsiteY9" fmla="*/ 521435 h 770817"/>
              <a:gd name="connsiteX10" fmla="*/ 2025283 w 2025283"/>
              <a:gd name="connsiteY10" fmla="*/ 453422 h 770817"/>
              <a:gd name="connsiteX11" fmla="*/ 2010169 w 2025283"/>
              <a:gd name="connsiteY11" fmla="*/ 249382 h 770817"/>
              <a:gd name="connsiteX12" fmla="*/ 0 w 2025283"/>
              <a:gd name="connsiteY12" fmla="*/ 241825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5283" h="770817">
                <a:moveTo>
                  <a:pt x="0" y="241825"/>
                </a:moveTo>
                <a:lnTo>
                  <a:pt x="0" y="0"/>
                </a:lnTo>
                <a:lnTo>
                  <a:pt x="113355" y="181369"/>
                </a:lnTo>
                <a:lnTo>
                  <a:pt x="385408" y="423193"/>
                </a:lnTo>
                <a:lnTo>
                  <a:pt x="657461" y="604562"/>
                </a:lnTo>
                <a:lnTo>
                  <a:pt x="997527" y="725474"/>
                </a:lnTo>
                <a:lnTo>
                  <a:pt x="1239352" y="770817"/>
                </a:lnTo>
                <a:lnTo>
                  <a:pt x="1473620" y="733031"/>
                </a:lnTo>
                <a:lnTo>
                  <a:pt x="1738116" y="627233"/>
                </a:lnTo>
                <a:lnTo>
                  <a:pt x="1911927" y="521435"/>
                </a:lnTo>
                <a:lnTo>
                  <a:pt x="2025283" y="453422"/>
                </a:lnTo>
                <a:lnTo>
                  <a:pt x="2010169" y="249382"/>
                </a:lnTo>
                <a:lnTo>
                  <a:pt x="0" y="241825"/>
                </a:lnTo>
                <a:close/>
              </a:path>
            </a:pathLst>
          </a:custGeom>
          <a:solidFill>
            <a:schemeClr val="accent4">
              <a:lumMod val="75000"/>
              <a:alpha val="35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1FF1E-33D8-1841-B999-CFF954FCA1F5}"/>
              </a:ext>
            </a:extLst>
          </p:cNvPr>
          <p:cNvGrpSpPr/>
          <p:nvPr/>
        </p:nvGrpSpPr>
        <p:grpSpPr>
          <a:xfrm>
            <a:off x="3500061" y="3672712"/>
            <a:ext cx="2026975" cy="229363"/>
            <a:chOff x="3309213" y="1780806"/>
            <a:chExt cx="2026975" cy="22936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F8017C-F895-BE46-81E6-960CC1C9AD1D}"/>
                </a:ext>
              </a:extLst>
            </p:cNvPr>
            <p:cNvCxnSpPr/>
            <p:nvPr/>
          </p:nvCxnSpPr>
          <p:spPr>
            <a:xfrm>
              <a:off x="3317203" y="178080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FC564D-11B5-CC4A-BE02-4D9BEDAC2650}"/>
                </a:ext>
              </a:extLst>
            </p:cNvPr>
            <p:cNvCxnSpPr/>
            <p:nvPr/>
          </p:nvCxnSpPr>
          <p:spPr>
            <a:xfrm>
              <a:off x="3317203" y="1780806"/>
              <a:ext cx="0" cy="21602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FD44910-08F2-6D46-BC13-3732691EE621}"/>
                </a:ext>
              </a:extLst>
            </p:cNvPr>
            <p:cNvCxnSpPr/>
            <p:nvPr/>
          </p:nvCxnSpPr>
          <p:spPr>
            <a:xfrm>
              <a:off x="5336188" y="1782066"/>
              <a:ext cx="0" cy="21602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48499D9-C745-244A-87DE-F75914D09278}"/>
                </a:ext>
              </a:extLst>
            </p:cNvPr>
            <p:cNvCxnSpPr/>
            <p:nvPr/>
          </p:nvCxnSpPr>
          <p:spPr>
            <a:xfrm flipV="1">
              <a:off x="3309976" y="1998090"/>
              <a:ext cx="2023451" cy="120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415CBD-A2AA-0A42-8759-33A80CE8F54D}"/>
                </a:ext>
              </a:extLst>
            </p:cNvPr>
            <p:cNvSpPr/>
            <p:nvPr/>
          </p:nvSpPr>
          <p:spPr>
            <a:xfrm>
              <a:off x="3309213" y="1786945"/>
              <a:ext cx="2018985" cy="214764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DEDDCD-3C2D-1D4D-886B-EE4145958711}"/>
              </a:ext>
            </a:extLst>
          </p:cNvPr>
          <p:cNvGrpSpPr/>
          <p:nvPr/>
        </p:nvGrpSpPr>
        <p:grpSpPr>
          <a:xfrm>
            <a:off x="5961681" y="3557480"/>
            <a:ext cx="2017751" cy="454615"/>
            <a:chOff x="6076611" y="4168165"/>
            <a:chExt cx="2017751" cy="45461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DBEF98-83C1-2744-87DE-01E43D5A1216}"/>
                </a:ext>
              </a:extLst>
            </p:cNvPr>
            <p:cNvCxnSpPr/>
            <p:nvPr/>
          </p:nvCxnSpPr>
          <p:spPr>
            <a:xfrm>
              <a:off x="6077374" y="4333780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1E7A62D-E6A7-584A-9CEB-0F769321002F}"/>
                </a:ext>
              </a:extLst>
            </p:cNvPr>
            <p:cNvSpPr/>
            <p:nvPr/>
          </p:nvSpPr>
          <p:spPr>
            <a:xfrm>
              <a:off x="6084168" y="4184473"/>
              <a:ext cx="2009430" cy="430750"/>
            </a:xfrm>
            <a:custGeom>
              <a:avLst/>
              <a:gdLst>
                <a:gd name="connsiteX0" fmla="*/ 0 w 1979940"/>
                <a:gd name="connsiteY0" fmla="*/ 158698 h 430750"/>
                <a:gd name="connsiteX1" fmla="*/ 0 w 1979940"/>
                <a:gd name="connsiteY1" fmla="*/ 430750 h 430750"/>
                <a:gd name="connsiteX2" fmla="*/ 1972383 w 1979940"/>
                <a:gd name="connsiteY2" fmla="*/ 0 h 430750"/>
                <a:gd name="connsiteX3" fmla="*/ 1979940 w 1979940"/>
                <a:gd name="connsiteY3" fmla="*/ 158698 h 430750"/>
                <a:gd name="connsiteX4" fmla="*/ 0 w 1979940"/>
                <a:gd name="connsiteY4" fmla="*/ 158698 h 43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940" h="430750">
                  <a:moveTo>
                    <a:pt x="0" y="158698"/>
                  </a:moveTo>
                  <a:lnTo>
                    <a:pt x="0" y="430750"/>
                  </a:lnTo>
                  <a:lnTo>
                    <a:pt x="1972383" y="0"/>
                  </a:lnTo>
                  <a:lnTo>
                    <a:pt x="1979940" y="158698"/>
                  </a:lnTo>
                  <a:lnTo>
                    <a:pt x="0" y="158698"/>
                  </a:lnTo>
                  <a:close/>
                </a:path>
              </a:pathLst>
            </a:cu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206B15-EF15-E746-AC46-9A662FFEE171}"/>
                </a:ext>
              </a:extLst>
            </p:cNvPr>
            <p:cNvCxnSpPr>
              <a:endCxn id="51" idx="2"/>
            </p:cNvCxnSpPr>
            <p:nvPr/>
          </p:nvCxnSpPr>
          <p:spPr>
            <a:xfrm flipV="1">
              <a:off x="6084168" y="4184473"/>
              <a:ext cx="2001760" cy="43075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4F758FE-2704-5F41-A983-6C504239D565}"/>
                </a:ext>
              </a:extLst>
            </p:cNvPr>
            <p:cNvCxnSpPr/>
            <p:nvPr/>
          </p:nvCxnSpPr>
          <p:spPr>
            <a:xfrm flipH="1">
              <a:off x="6076611" y="4327387"/>
              <a:ext cx="763" cy="29539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30230A-D26B-924F-97FE-EA9EA48F85DD}"/>
                </a:ext>
              </a:extLst>
            </p:cNvPr>
            <p:cNvCxnSpPr/>
            <p:nvPr/>
          </p:nvCxnSpPr>
          <p:spPr>
            <a:xfrm flipH="1">
              <a:off x="8094361" y="4168165"/>
              <a:ext cx="1" cy="16561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37FDD5-2F0B-AC48-972E-18AAAB0A7986}"/>
              </a:ext>
            </a:extLst>
          </p:cNvPr>
          <p:cNvCxnSpPr>
            <a:cxnSpLocks/>
          </p:cNvCxnSpPr>
          <p:nvPr/>
        </p:nvCxnSpPr>
        <p:spPr>
          <a:xfrm>
            <a:off x="7258871" y="3573788"/>
            <a:ext cx="0" cy="137228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4A32F9-A686-8847-AAA0-28D35EBBE6A8}"/>
              </a:ext>
            </a:extLst>
          </p:cNvPr>
          <p:cNvCxnSpPr/>
          <p:nvPr/>
        </p:nvCxnSpPr>
        <p:spPr>
          <a:xfrm flipH="1">
            <a:off x="7006843" y="4947598"/>
            <a:ext cx="50405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A70DAC-D9CC-5F4A-A884-031F820F1975}"/>
                  </a:ext>
                </a:extLst>
              </p:cNvPr>
              <p:cNvSpPr txBox="1"/>
              <p:nvPr/>
            </p:nvSpPr>
            <p:spPr>
              <a:xfrm>
                <a:off x="5757758" y="4676965"/>
                <a:ext cx="17128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1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fr-FR" sz="1100" dirty="0"/>
                  <a:t> 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1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fr-FR" sz="11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A70DAC-D9CC-5F4A-A884-031F820F1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58" y="4676965"/>
                <a:ext cx="1712851" cy="26161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35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5E3CF7-152C-3D4F-98E0-FC78DABD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9747"/>
            <a:ext cx="7726363" cy="844970"/>
          </a:xfrm>
        </p:spPr>
        <p:txBody>
          <a:bodyPr/>
          <a:lstStyle/>
          <a:p>
            <a:pPr marL="0" indent="0">
              <a:buNone/>
            </a:pPr>
            <a:r>
              <a:rPr lang="fr-CH" sz="1600" dirty="0"/>
              <a:t>Calculer les diagrammes NVM d’une console en utilisant la méthode rapide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C6007-0C2A-194A-9442-B3579178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D6E63-0F3D-1244-B382-0F9A2571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8697-260A-F341-9F08-4A624F69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8F8E-578F-7844-A094-5EC45448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A5374D-6AE3-7443-9CDF-1A3103039BF2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CB84BC-7657-4748-96D0-E76BF70DE9E5}"/>
              </a:ext>
            </a:extLst>
          </p:cNvPr>
          <p:cNvCxnSpPr>
            <a:cxnSpLocks/>
          </p:cNvCxnSpPr>
          <p:nvPr/>
        </p:nvCxnSpPr>
        <p:spPr>
          <a:xfrm>
            <a:off x="1834467" y="365215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3F2F89-A067-D64A-8475-4E749092E5C1}"/>
              </a:ext>
            </a:extLst>
          </p:cNvPr>
          <p:cNvCxnSpPr>
            <a:cxnSpLocks/>
          </p:cNvCxnSpPr>
          <p:nvPr/>
        </p:nvCxnSpPr>
        <p:spPr>
          <a:xfrm>
            <a:off x="1834467" y="4549130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47B02F-31B7-3543-91AF-4D641420B6AB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623AE-05E7-8C48-82ED-78442FE1A06B}"/>
              </a:ext>
            </a:extLst>
          </p:cNvPr>
          <p:cNvSpPr txBox="1"/>
          <p:nvPr/>
        </p:nvSpPr>
        <p:spPr>
          <a:xfrm>
            <a:off x="92997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6A085-D90C-124C-80C6-936EBBB48C57}"/>
              </a:ext>
            </a:extLst>
          </p:cNvPr>
          <p:cNvSpPr txBox="1"/>
          <p:nvPr/>
        </p:nvSpPr>
        <p:spPr>
          <a:xfrm>
            <a:off x="929971" y="4379853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E1EFF9-AFB5-474F-9E4C-D517CFBC9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77936" r="67257" b="-1958"/>
          <a:stretch/>
        </p:blipFill>
        <p:spPr>
          <a:xfrm>
            <a:off x="1615432" y="1217615"/>
            <a:ext cx="2461685" cy="136576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667225" y="1111718"/>
            <a:ext cx="539015" cy="606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C084E2-7F6C-D841-B9D9-00772B4E9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-1386" r="24537" b="85618"/>
          <a:stretch/>
        </p:blipFill>
        <p:spPr>
          <a:xfrm>
            <a:off x="1766674" y="1432668"/>
            <a:ext cx="2121932" cy="343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3905311" y="1431857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4240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6FA15-0F58-2648-8AB3-D435C6F6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Signes de NVM: conventions de l’ingénieur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7677C-714F-0444-887B-36DB9D38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F4C82-287A-6C43-A882-6A2CAC12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9B023-7609-FF41-B246-05F0FD9A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5E9D04C-563B-804E-B0DB-F78CD47D81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9935918"/>
                  </p:ext>
                </p:extLst>
              </p:nvPr>
            </p:nvGraphicFramePr>
            <p:xfrm>
              <a:off x="904875" y="822009"/>
              <a:ext cx="7015806" cy="38833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8602">
                      <a:extLst>
                        <a:ext uri="{9D8B030D-6E8A-4147-A177-3AD203B41FA5}">
                          <a16:colId xmlns:a16="http://schemas.microsoft.com/office/drawing/2014/main" val="175919177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72850320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900774453"/>
                        </a:ext>
                      </a:extLst>
                    </a:gridCol>
                  </a:tblGrid>
                  <a:tr h="49527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976509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21204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/>
                            <a:t> à partir</a:t>
                          </a:r>
                          <a:r>
                            <a:rPr lang="fr-FR" baseline="0" dirty="0"/>
                            <a:t>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(dans le sens de l’axe</a:t>
                          </a:r>
                          <a:r>
                            <a:rPr lang="fr-FR" baseline="0" dirty="0"/>
                            <a:t> local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fr-FR" dirty="0"/>
                            <a:t>,</a:t>
                          </a:r>
                          <a:r>
                            <a:rPr lang="fr-FR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fr-FR" dirty="0"/>
                            <a:t> sortant</a:t>
                          </a:r>
                          <a:r>
                            <a:rPr lang="fr-FR" baseline="0" dirty="0"/>
                            <a:t> du plan)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/>
                            <a:t> à partir</a:t>
                          </a:r>
                          <a:r>
                            <a:rPr lang="fr-FR" baseline="0" dirty="0"/>
                            <a:t>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8582407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66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5E9D04C-563B-804E-B0DB-F78CD47D81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9935918"/>
                  </p:ext>
                </p:extLst>
              </p:nvPr>
            </p:nvGraphicFramePr>
            <p:xfrm>
              <a:off x="904875" y="822009"/>
              <a:ext cx="7015806" cy="38833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8602">
                      <a:extLst>
                        <a:ext uri="{9D8B030D-6E8A-4147-A177-3AD203B41FA5}">
                          <a16:colId xmlns:a16="http://schemas.microsoft.com/office/drawing/2014/main" val="175919177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72850320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900774453"/>
                        </a:ext>
                      </a:extLst>
                    </a:gridCol>
                  </a:tblGrid>
                  <a:tr h="49527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976509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21204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43333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087" t="-143333" r="-54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582407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6669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id="{0BB5CC68-2282-904C-AA54-1FC8E59B6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0" t="27720" r="16465" b="31377"/>
          <a:stretch/>
        </p:blipFill>
        <p:spPr bwMode="auto">
          <a:xfrm>
            <a:off x="6568888" y="934186"/>
            <a:ext cx="305028" cy="28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9C56B2C-79ED-054A-959B-C6E5DE8F8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17683" r="18913" b="29634"/>
          <a:stretch/>
        </p:blipFill>
        <p:spPr bwMode="auto">
          <a:xfrm>
            <a:off x="4245167" y="893354"/>
            <a:ext cx="363401" cy="36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3F7761B-9A3F-3142-9A7D-69DCEA0FC166}"/>
              </a:ext>
            </a:extLst>
          </p:cNvPr>
          <p:cNvGrpSpPr/>
          <p:nvPr/>
        </p:nvGrpSpPr>
        <p:grpSpPr>
          <a:xfrm>
            <a:off x="938360" y="1724529"/>
            <a:ext cx="2248617" cy="356835"/>
            <a:chOff x="404784" y="2235778"/>
            <a:chExt cx="3334906" cy="529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84D738-1888-564A-9B1C-8F8289D913FF}"/>
                </a:ext>
              </a:extLst>
            </p:cNvPr>
            <p:cNvSpPr/>
            <p:nvPr/>
          </p:nvSpPr>
          <p:spPr>
            <a:xfrm>
              <a:off x="1559222" y="2235778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DC6BCC-17B7-7F4E-8176-CD36FFE6B435}"/>
                </a:ext>
              </a:extLst>
            </p:cNvPr>
            <p:cNvCxnSpPr/>
            <p:nvPr/>
          </p:nvCxnSpPr>
          <p:spPr>
            <a:xfrm>
              <a:off x="2699792" y="2506435"/>
              <a:ext cx="640951" cy="3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B5AD37-5E9E-CA45-BDCC-FE0E223380BE}"/>
                </a:ext>
              </a:extLst>
            </p:cNvPr>
            <p:cNvCxnSpPr/>
            <p:nvPr/>
          </p:nvCxnSpPr>
          <p:spPr>
            <a:xfrm>
              <a:off x="827584" y="2492817"/>
              <a:ext cx="640951" cy="3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AB0DC0-A7EF-C64A-822F-E0CF91A04013}"/>
                </a:ext>
              </a:extLst>
            </p:cNvPr>
            <p:cNvSpPr txBox="1"/>
            <p:nvPr/>
          </p:nvSpPr>
          <p:spPr>
            <a:xfrm>
              <a:off x="404784" y="2281780"/>
              <a:ext cx="351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0C63FA-1BF4-CA49-AEB5-235560E71E7F}"/>
                </a:ext>
              </a:extLst>
            </p:cNvPr>
            <p:cNvSpPr txBox="1"/>
            <p:nvPr/>
          </p:nvSpPr>
          <p:spPr>
            <a:xfrm>
              <a:off x="3388312" y="23255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AA37B4-5C43-764E-B9FE-FBD87978D5AD}"/>
              </a:ext>
            </a:extLst>
          </p:cNvPr>
          <p:cNvGrpSpPr/>
          <p:nvPr/>
        </p:nvGrpSpPr>
        <p:grpSpPr>
          <a:xfrm>
            <a:off x="1348178" y="2594338"/>
            <a:ext cx="1400024" cy="766336"/>
            <a:chOff x="1007126" y="3046163"/>
            <a:chExt cx="2072121" cy="11342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164E7C-B185-3945-96B0-557F7D30AB02}"/>
                </a:ext>
              </a:extLst>
            </p:cNvPr>
            <p:cNvSpPr/>
            <p:nvPr/>
          </p:nvSpPr>
          <p:spPr>
            <a:xfrm>
              <a:off x="1559222" y="3331828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E583EB-8A84-E54E-8FA2-645053EAC602}"/>
                </a:ext>
              </a:extLst>
            </p:cNvPr>
            <p:cNvCxnSpPr/>
            <p:nvPr/>
          </p:nvCxnSpPr>
          <p:spPr>
            <a:xfrm rot="5400000">
              <a:off x="2404664" y="3320090"/>
              <a:ext cx="555418" cy="75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F96E772-E6A3-AC49-95DA-E4D161C11C90}"/>
                </a:ext>
              </a:extLst>
            </p:cNvPr>
            <p:cNvCxnSpPr/>
            <p:nvPr/>
          </p:nvCxnSpPr>
          <p:spPr>
            <a:xfrm rot="5400000">
              <a:off x="1231846" y="3898896"/>
              <a:ext cx="555418" cy="75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2B8359-D096-344F-A081-A0EA37BEEDCB}"/>
                </a:ext>
              </a:extLst>
            </p:cNvPr>
            <p:cNvSpPr txBox="1"/>
            <p:nvPr/>
          </p:nvSpPr>
          <p:spPr>
            <a:xfrm>
              <a:off x="1007126" y="3718012"/>
              <a:ext cx="35137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7CC255-A08E-5A4F-B824-93BBF47A4D12}"/>
                </a:ext>
              </a:extLst>
            </p:cNvPr>
            <p:cNvSpPr txBox="1"/>
            <p:nvPr/>
          </p:nvSpPr>
          <p:spPr>
            <a:xfrm>
              <a:off x="2727869" y="3150380"/>
              <a:ext cx="35137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243787-BF22-9849-9D57-039B6D32A92A}"/>
              </a:ext>
            </a:extLst>
          </p:cNvPr>
          <p:cNvGrpSpPr/>
          <p:nvPr/>
        </p:nvGrpSpPr>
        <p:grpSpPr>
          <a:xfrm>
            <a:off x="1047760" y="3902075"/>
            <a:ext cx="1996238" cy="450091"/>
            <a:chOff x="642797" y="4683016"/>
            <a:chExt cx="2789039" cy="6288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50C284-50E8-1E44-A0AD-50FC5429CF60}"/>
                </a:ext>
              </a:extLst>
            </p:cNvPr>
            <p:cNvSpPr/>
            <p:nvPr/>
          </p:nvSpPr>
          <p:spPr>
            <a:xfrm>
              <a:off x="1521947" y="4776912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0B80EE7-DE47-E349-9CC5-650BF44F8C7F}"/>
                </a:ext>
              </a:extLst>
            </p:cNvPr>
            <p:cNvSpPr/>
            <p:nvPr/>
          </p:nvSpPr>
          <p:spPr>
            <a:xfrm>
              <a:off x="2620806" y="4752639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B829D39-F552-7549-B931-5A1F3036D839}"/>
                </a:ext>
              </a:extLst>
            </p:cNvPr>
            <p:cNvSpPr/>
            <p:nvPr/>
          </p:nvSpPr>
          <p:spPr>
            <a:xfrm rot="10800000">
              <a:off x="1124932" y="4683016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70AF23-6162-7649-90C9-203984E60F4C}"/>
                </a:ext>
              </a:extLst>
            </p:cNvPr>
            <p:cNvSpPr txBox="1"/>
            <p:nvPr/>
          </p:nvSpPr>
          <p:spPr>
            <a:xfrm>
              <a:off x="3029162" y="481277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158D58-0662-2D43-A1EE-AED1399E5344}"/>
                </a:ext>
              </a:extLst>
            </p:cNvPr>
            <p:cNvSpPr txBox="1"/>
            <p:nvPr/>
          </p:nvSpPr>
          <p:spPr>
            <a:xfrm>
              <a:off x="642797" y="481277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E0B529-B030-F14F-95BE-FA76CD667967}"/>
              </a:ext>
            </a:extLst>
          </p:cNvPr>
          <p:cNvGrpSpPr/>
          <p:nvPr/>
        </p:nvGrpSpPr>
        <p:grpSpPr>
          <a:xfrm>
            <a:off x="5996963" y="3688044"/>
            <a:ext cx="1645180" cy="941259"/>
            <a:chOff x="7020272" y="4216403"/>
            <a:chExt cx="1993680" cy="1140647"/>
          </a:xfrm>
        </p:grpSpPr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29B3E5B5-3680-2246-8499-94652D532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4216403"/>
              <a:ext cx="1711967" cy="114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745BACA0-06D7-CB44-9890-6A7C20312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587" y="4655046"/>
              <a:ext cx="477365" cy="335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1B2D6C-C532-F14A-BD47-2F0B23D625AD}"/>
              </a:ext>
            </a:extLst>
          </p:cNvPr>
          <p:cNvGrpSpPr/>
          <p:nvPr/>
        </p:nvGrpSpPr>
        <p:grpSpPr>
          <a:xfrm>
            <a:off x="3754554" y="3624374"/>
            <a:ext cx="1589685" cy="997027"/>
            <a:chOff x="5091594" y="4118641"/>
            <a:chExt cx="1926430" cy="1208228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DEF8D0F6-FCCF-BF46-9F8A-983365B4F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660" y="4590135"/>
              <a:ext cx="477364" cy="335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C4C7F13F-D0A3-2C43-AC31-59541C266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1594" y="4118641"/>
              <a:ext cx="1651694" cy="1208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7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3D13C-66D6-CE46-A339-F887AB4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72063"/>
            <a:ext cx="7726363" cy="440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On utilise le papillon comme alternative aux signes positif ou négatif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Courbure positive: la poutre s’arque vers le bas </a:t>
            </a:r>
            <a:r>
              <a:rPr lang="fr-CH" dirty="0">
                <a:sym typeface="Wingdings" pitchFamily="2" charset="2"/>
              </a:rPr>
              <a:t> la fibre inférieure est tendue</a:t>
            </a:r>
            <a:endParaRPr lang="fr-CH" dirty="0"/>
          </a:p>
          <a:p>
            <a:r>
              <a:rPr lang="fr-CH" dirty="0"/>
              <a:t>Courbure négative: la poutre s’arque vers le haut </a:t>
            </a:r>
            <a:r>
              <a:rPr lang="fr-CH" dirty="0">
                <a:sym typeface="Wingdings" pitchFamily="2" charset="2"/>
              </a:rPr>
              <a:t> la fibre supérieure est tendue.</a:t>
            </a:r>
            <a:endParaRPr lang="fr-CH" dirty="0"/>
          </a:p>
          <a:p>
            <a:r>
              <a:rPr lang="fr-CH" dirty="0"/>
              <a:t>On dessine le diagramme des moments de flexion du côté de la fibre extrême</a:t>
            </a:r>
            <a:r>
              <a:rPr lang="fr-CH" b="1" dirty="0"/>
              <a:t> tendue</a:t>
            </a:r>
            <a:endParaRPr lang="fr-CH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A975F5F-6175-1646-A922-87F8F6222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Signe du moment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A975F5F-6175-1646-A922-87F8F6222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04" t="-16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93744-21DE-474A-9248-9961EC4B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B35A2-DC00-0B4B-ADD1-1F0F4188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9E5A-67C9-2242-8CAD-AF879F81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61910DE-A161-FA49-9132-1767325F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57" y="1431104"/>
            <a:ext cx="1336816" cy="89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6444B9-6C86-8549-8C74-27C5377C7700}"/>
              </a:ext>
            </a:extLst>
          </p:cNvPr>
          <p:cNvGrpSpPr/>
          <p:nvPr/>
        </p:nvGrpSpPr>
        <p:grpSpPr>
          <a:xfrm>
            <a:off x="3175494" y="2692468"/>
            <a:ext cx="512063" cy="284479"/>
            <a:chOff x="2051720" y="3645024"/>
            <a:chExt cx="648073" cy="360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B54ACA-8D0D-3347-8284-E7ED3D69A52B}"/>
                </a:ext>
              </a:extLst>
            </p:cNvPr>
            <p:cNvSpPr/>
            <p:nvPr/>
          </p:nvSpPr>
          <p:spPr>
            <a:xfrm>
              <a:off x="2051721" y="3645730"/>
              <a:ext cx="648072" cy="35933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87AF41-9866-D74D-A76A-5866A3A386B3}"/>
                </a:ext>
              </a:extLst>
            </p:cNvPr>
            <p:cNvCxnSpPr/>
            <p:nvPr/>
          </p:nvCxnSpPr>
          <p:spPr>
            <a:xfrm>
              <a:off x="2051720" y="3645024"/>
              <a:ext cx="6480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B9D618-8F70-CA48-B4C4-83CAFEB0C172}"/>
              </a:ext>
            </a:extLst>
          </p:cNvPr>
          <p:cNvGrpSpPr/>
          <p:nvPr/>
        </p:nvGrpSpPr>
        <p:grpSpPr>
          <a:xfrm>
            <a:off x="5840518" y="2468474"/>
            <a:ext cx="512063" cy="297174"/>
            <a:chOff x="5652120" y="3235647"/>
            <a:chExt cx="648073" cy="3712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46646F-0CED-5840-A591-5F205FE3C993}"/>
                </a:ext>
              </a:extLst>
            </p:cNvPr>
            <p:cNvSpPr/>
            <p:nvPr/>
          </p:nvSpPr>
          <p:spPr>
            <a:xfrm>
              <a:off x="5652121" y="3235647"/>
              <a:ext cx="648072" cy="35933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9F8B28-10B9-F845-B2D7-2876D0AE521D}"/>
                </a:ext>
              </a:extLst>
            </p:cNvPr>
            <p:cNvCxnSpPr/>
            <p:nvPr/>
          </p:nvCxnSpPr>
          <p:spPr>
            <a:xfrm>
              <a:off x="5652120" y="3606851"/>
              <a:ext cx="6480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10BF42-23DF-B641-8027-3412578365E6}"/>
                  </a:ext>
                </a:extLst>
              </p:cNvPr>
              <p:cNvSpPr txBox="1"/>
              <p:nvPr/>
            </p:nvSpPr>
            <p:spPr>
              <a:xfrm>
                <a:off x="1300863" y="2578049"/>
                <a:ext cx="19544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Diagramme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sz="1200" i="1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10BF42-23DF-B641-8027-34125783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63" y="2578049"/>
                <a:ext cx="1954463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F6997EC-7BB1-A045-8453-38B5B47BC887}"/>
              </a:ext>
            </a:extLst>
          </p:cNvPr>
          <p:cNvGrpSpPr/>
          <p:nvPr/>
        </p:nvGrpSpPr>
        <p:grpSpPr>
          <a:xfrm>
            <a:off x="3357951" y="2761412"/>
            <a:ext cx="147148" cy="147148"/>
            <a:chOff x="4286155" y="2432805"/>
            <a:chExt cx="147148" cy="147148"/>
          </a:xfrm>
        </p:grpSpPr>
        <p:pic>
          <p:nvPicPr>
            <p:cNvPr id="3074" name="Picture 2" descr="Psi, Alphabet Grec, Lettre PNG - Psi, Alphabet Grec, Lettre transparentes |  PNG gratuit">
              <a:extLst>
                <a:ext uri="{FF2B5EF4-FFF2-40B4-BE49-F238E27FC236}">
                  <a16:creationId xmlns:a16="http://schemas.microsoft.com/office/drawing/2014/main" id="{B6B09E67-4BD9-CA47-B83E-C98F62662A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9797"/>
            <a:stretch/>
          </p:blipFill>
          <p:spPr bwMode="auto">
            <a:xfrm>
              <a:off x="4305488" y="2460339"/>
              <a:ext cx="119863" cy="11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C3A9A1E-E74A-8240-B088-0DE07A7040B4}"/>
                </a:ext>
              </a:extLst>
            </p:cNvPr>
            <p:cNvSpPr/>
            <p:nvPr/>
          </p:nvSpPr>
          <p:spPr>
            <a:xfrm>
              <a:off x="4286155" y="2432805"/>
              <a:ext cx="147148" cy="1471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965A14-46FB-5B43-912A-39015752D608}"/>
              </a:ext>
            </a:extLst>
          </p:cNvPr>
          <p:cNvGrpSpPr/>
          <p:nvPr/>
        </p:nvGrpSpPr>
        <p:grpSpPr>
          <a:xfrm rot="10800000">
            <a:off x="6024506" y="2538735"/>
            <a:ext cx="147148" cy="147148"/>
            <a:chOff x="4286155" y="2432805"/>
            <a:chExt cx="147148" cy="147148"/>
          </a:xfrm>
        </p:grpSpPr>
        <p:pic>
          <p:nvPicPr>
            <p:cNvPr id="34" name="Picture 2" descr="Psi, Alphabet Grec, Lettre PNG - Psi, Alphabet Grec, Lettre transparentes |  PNG gratuit">
              <a:extLst>
                <a:ext uri="{FF2B5EF4-FFF2-40B4-BE49-F238E27FC236}">
                  <a16:creationId xmlns:a16="http://schemas.microsoft.com/office/drawing/2014/main" id="{38A87E7E-C4CF-D74F-9107-7BCA2FCDFA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9797"/>
            <a:stretch/>
          </p:blipFill>
          <p:spPr bwMode="auto">
            <a:xfrm>
              <a:off x="4305488" y="2460339"/>
              <a:ext cx="119863" cy="11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FD07C9-0D38-5541-9BE1-B5848756770B}"/>
                </a:ext>
              </a:extLst>
            </p:cNvPr>
            <p:cNvSpPr/>
            <p:nvPr/>
          </p:nvSpPr>
          <p:spPr>
            <a:xfrm>
              <a:off x="4286155" y="2432805"/>
              <a:ext cx="147148" cy="1471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265BFBE9-4F12-4191-9122-A87FD44F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40" y="1380072"/>
            <a:ext cx="1287372" cy="9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9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A1B2FA9C-D8D0-334D-B6A0-A6D20B8061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0224" y="1252722"/>
                <a:ext cx="3949182" cy="3776459"/>
              </a:xfrm>
            </p:spPr>
            <p:txBody>
              <a:bodyPr/>
              <a:lstStyle/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 le signe doit être juste. Le côté est égal. </a:t>
                </a:r>
              </a:p>
              <a:p>
                <a:endParaRPr lang="fr-CH" dirty="0"/>
              </a:p>
              <a:p>
                <a:endParaRPr lang="fr-CH" dirty="0"/>
              </a:p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dirty="0"/>
                  <a:t> le signe doit être juste. Le côté est égal. </a:t>
                </a:r>
              </a:p>
              <a:p>
                <a:endParaRPr lang="fr-CH" dirty="0"/>
              </a:p>
              <a:p>
                <a:endParaRPr lang="fr-CH" dirty="0"/>
              </a:p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le côté doit être juste. Le signe est égal. </a:t>
                </a:r>
              </a:p>
              <a:p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A1B2FA9C-D8D0-334D-B6A0-A6D20B806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0224" y="1252722"/>
                <a:ext cx="3949182" cy="3776459"/>
              </a:xfrm>
              <a:blipFill>
                <a:blip r:embed="rId2"/>
                <a:stretch>
                  <a:fillRect t="-1678" r="-1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6199107-AFF7-BB46-A4AC-5321DDD2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Exemples des NVM diagrammes justes et faux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AC49C-4F5E-9B42-B253-A916E4FD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11CBC-57C4-184A-9BAB-F27F9345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433F4-73AB-C144-B02C-18F7BFB7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7CDA9D-6160-B241-9AB4-2685229093BE}"/>
              </a:ext>
            </a:extLst>
          </p:cNvPr>
          <p:cNvGrpSpPr/>
          <p:nvPr/>
        </p:nvGrpSpPr>
        <p:grpSpPr>
          <a:xfrm>
            <a:off x="1086257" y="900138"/>
            <a:ext cx="3326521" cy="3776459"/>
            <a:chOff x="639103" y="1628800"/>
            <a:chExt cx="3936914" cy="44694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245175-33F5-4D42-9B45-BD82EEAE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3" y="1628800"/>
              <a:ext cx="3936914" cy="446941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2C3891-6698-7743-A5D6-3578DCD41B2F}"/>
                </a:ext>
              </a:extLst>
            </p:cNvPr>
            <p:cNvCxnSpPr/>
            <p:nvPr/>
          </p:nvCxnSpPr>
          <p:spPr>
            <a:xfrm flipV="1">
              <a:off x="3419872" y="2204864"/>
              <a:ext cx="1080120" cy="6480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ACD41-733C-2045-A9A3-046DA2814578}"/>
                </a:ext>
              </a:extLst>
            </p:cNvPr>
            <p:cNvCxnSpPr/>
            <p:nvPr/>
          </p:nvCxnSpPr>
          <p:spPr>
            <a:xfrm>
              <a:off x="3390050" y="2276872"/>
              <a:ext cx="1109942" cy="5040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3AC0EE-A044-F44F-A5C4-97906CF9937E}"/>
                </a:ext>
              </a:extLst>
            </p:cNvPr>
            <p:cNvCxnSpPr/>
            <p:nvPr/>
          </p:nvCxnSpPr>
          <p:spPr>
            <a:xfrm flipV="1">
              <a:off x="3419872" y="3647547"/>
              <a:ext cx="1080120" cy="6480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D6B709-1F57-AE47-B42C-E64702284933}"/>
                </a:ext>
              </a:extLst>
            </p:cNvPr>
            <p:cNvCxnSpPr/>
            <p:nvPr/>
          </p:nvCxnSpPr>
          <p:spPr>
            <a:xfrm>
              <a:off x="3390050" y="3719555"/>
              <a:ext cx="1109942" cy="5040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1C9A34-2976-D34A-8FE1-177173AC5ACE}"/>
                </a:ext>
              </a:extLst>
            </p:cNvPr>
            <p:cNvCxnSpPr/>
            <p:nvPr/>
          </p:nvCxnSpPr>
          <p:spPr>
            <a:xfrm flipV="1">
              <a:off x="3945021" y="5120317"/>
              <a:ext cx="626979" cy="67649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65666E-5841-E74E-9246-BBB08873CD89}"/>
                </a:ext>
              </a:extLst>
            </p:cNvPr>
            <p:cNvCxnSpPr/>
            <p:nvPr/>
          </p:nvCxnSpPr>
          <p:spPr>
            <a:xfrm>
              <a:off x="4067944" y="5120317"/>
              <a:ext cx="508073" cy="67649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C96733-7B54-B04B-8B5D-4903A5C901A1}"/>
                </a:ext>
              </a:extLst>
            </p:cNvPr>
            <p:cNvSpPr/>
            <p:nvPr/>
          </p:nvSpPr>
          <p:spPr>
            <a:xfrm>
              <a:off x="1835696" y="2457762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E8D43D-F4C1-4B4E-8CCF-922E00F1FFA9}"/>
                </a:ext>
              </a:extLst>
            </p:cNvPr>
            <p:cNvSpPr/>
            <p:nvPr/>
          </p:nvSpPr>
          <p:spPr>
            <a:xfrm>
              <a:off x="2378827" y="2469932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3C7062-DDC1-5742-A704-9AD357C16F5B}"/>
                </a:ext>
              </a:extLst>
            </p:cNvPr>
            <p:cNvSpPr/>
            <p:nvPr/>
          </p:nvSpPr>
          <p:spPr>
            <a:xfrm>
              <a:off x="1835695" y="385133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15F8C2-591A-D249-8E07-0323A8F65DAE}"/>
                </a:ext>
              </a:extLst>
            </p:cNvPr>
            <p:cNvSpPr/>
            <p:nvPr/>
          </p:nvSpPr>
          <p:spPr>
            <a:xfrm>
              <a:off x="2378826" y="386350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95F99D-49D6-874E-B859-BF2A38E90650}"/>
                </a:ext>
              </a:extLst>
            </p:cNvPr>
            <p:cNvSpPr/>
            <p:nvPr/>
          </p:nvSpPr>
          <p:spPr>
            <a:xfrm>
              <a:off x="1741263" y="538575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7F6062-23CB-BA46-84B0-6200C2A5D27F}"/>
                </a:ext>
              </a:extLst>
            </p:cNvPr>
            <p:cNvSpPr/>
            <p:nvPr/>
          </p:nvSpPr>
          <p:spPr>
            <a:xfrm>
              <a:off x="2284394" y="539792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C765FF-57EC-714A-A84E-9A316B3038B2}"/>
                </a:ext>
              </a:extLst>
            </p:cNvPr>
            <p:cNvSpPr/>
            <p:nvPr/>
          </p:nvSpPr>
          <p:spPr>
            <a:xfrm>
              <a:off x="3096706" y="537249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18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979232-7DB6-F64E-AA48-81F06C3D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52981"/>
            <a:ext cx="7726363" cy="62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Effets d’une force concentrée ou d’un moment concentré</a:t>
            </a:r>
            <a:r>
              <a:rPr lang="fr-FR" dirty="0">
                <a:sym typeface="Wingdings" pitchFamily="2" charset="2"/>
              </a:rPr>
              <a:t> sur les diagrammes</a:t>
            </a:r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937782-5333-354F-B554-924B2BD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Discontinuités dans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33048-D565-8043-961F-569AEB9B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107A-0293-2845-83B3-57156536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2DE6-3CCC-DC4F-A4F4-D69F8838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8ACEF1-1898-EF49-9E72-4EA6A41FEA48}"/>
              </a:ext>
            </a:extLst>
          </p:cNvPr>
          <p:cNvGrpSpPr/>
          <p:nvPr/>
        </p:nvGrpSpPr>
        <p:grpSpPr>
          <a:xfrm>
            <a:off x="1895212" y="1601328"/>
            <a:ext cx="2070547" cy="803172"/>
            <a:chOff x="1475656" y="2132856"/>
            <a:chExt cx="2384388" cy="924912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E8A8D01E-BF88-A44F-95E5-E898ED0D7DB4}"/>
                </a:ext>
              </a:extLst>
            </p:cNvPr>
            <p:cNvSpPr/>
            <p:nvPr/>
          </p:nvSpPr>
          <p:spPr>
            <a:xfrm>
              <a:off x="1589957" y="2812077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D9D403-E3BF-134F-A406-F6CB9428606B}"/>
                </a:ext>
              </a:extLst>
            </p:cNvPr>
            <p:cNvCxnSpPr/>
            <p:nvPr/>
          </p:nvCxnSpPr>
          <p:spPr>
            <a:xfrm>
              <a:off x="1475656" y="305545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93BD93B-6700-8941-9AF7-06F7B15C6895}"/>
                </a:ext>
              </a:extLst>
            </p:cNvPr>
            <p:cNvSpPr/>
            <p:nvPr/>
          </p:nvSpPr>
          <p:spPr>
            <a:xfrm>
              <a:off x="3517142" y="281311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01B9B1-1DE7-D24F-837F-E29620DDE0FF}"/>
                </a:ext>
              </a:extLst>
            </p:cNvPr>
            <p:cNvCxnSpPr/>
            <p:nvPr/>
          </p:nvCxnSpPr>
          <p:spPr>
            <a:xfrm>
              <a:off x="3402841" y="305649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5FD9A2-2E3F-0847-B495-264ED97792A3}"/>
                </a:ext>
              </a:extLst>
            </p:cNvPr>
            <p:cNvSpPr/>
            <p:nvPr/>
          </p:nvSpPr>
          <p:spPr>
            <a:xfrm>
              <a:off x="3565073" y="297521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FAC7A3-38DA-6D4D-94BC-E99112B8BDC1}"/>
                </a:ext>
              </a:extLst>
            </p:cNvPr>
            <p:cNvSpPr/>
            <p:nvPr/>
          </p:nvSpPr>
          <p:spPr>
            <a:xfrm>
              <a:off x="3664826" y="29806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DE53B57-10E1-C34D-8024-6C1BE74B5892}"/>
                </a:ext>
              </a:extLst>
            </p:cNvPr>
            <p:cNvCxnSpPr/>
            <p:nvPr/>
          </p:nvCxnSpPr>
          <p:spPr>
            <a:xfrm rot="5400000">
              <a:off x="2366053" y="245850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D82AEF-D5A6-9945-AF16-2A178BBC7BF9}"/>
                </a:ext>
              </a:extLst>
            </p:cNvPr>
            <p:cNvSpPr txBox="1"/>
            <p:nvPr/>
          </p:nvSpPr>
          <p:spPr>
            <a:xfrm>
              <a:off x="2662782" y="213285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ED8DD0-D607-424B-A622-B32B3CBBF913}"/>
                </a:ext>
              </a:extLst>
            </p:cNvPr>
            <p:cNvSpPr/>
            <p:nvPr/>
          </p:nvSpPr>
          <p:spPr>
            <a:xfrm>
              <a:off x="1704258" y="2754926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B6CF-84F2-3949-A689-30222538CA5C}"/>
              </a:ext>
            </a:extLst>
          </p:cNvPr>
          <p:cNvGrpSpPr/>
          <p:nvPr/>
        </p:nvGrpSpPr>
        <p:grpSpPr>
          <a:xfrm>
            <a:off x="5135572" y="1624523"/>
            <a:ext cx="2070547" cy="803172"/>
            <a:chOff x="4716016" y="2156051"/>
            <a:chExt cx="2384388" cy="924912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BD67869E-B151-9E48-82E2-FF15CE36AFA7}"/>
                </a:ext>
              </a:extLst>
            </p:cNvPr>
            <p:cNvSpPr/>
            <p:nvPr/>
          </p:nvSpPr>
          <p:spPr>
            <a:xfrm>
              <a:off x="4830317" y="2835272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3B03AB-EBAC-7F4C-B595-BDC27E2CC688}"/>
                </a:ext>
              </a:extLst>
            </p:cNvPr>
            <p:cNvCxnSpPr/>
            <p:nvPr/>
          </p:nvCxnSpPr>
          <p:spPr>
            <a:xfrm>
              <a:off x="4716016" y="3078651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FC7A75C-7EB4-A745-9B54-B98936A5319E}"/>
                </a:ext>
              </a:extLst>
            </p:cNvPr>
            <p:cNvSpPr/>
            <p:nvPr/>
          </p:nvSpPr>
          <p:spPr>
            <a:xfrm>
              <a:off x="6757502" y="2836313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3FAFED-0AFC-C74E-AD17-BDBD3E643484}"/>
                </a:ext>
              </a:extLst>
            </p:cNvPr>
            <p:cNvCxnSpPr/>
            <p:nvPr/>
          </p:nvCxnSpPr>
          <p:spPr>
            <a:xfrm>
              <a:off x="6643201" y="3079693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BF7A58-C4C1-C641-A927-8254F2524739}"/>
                </a:ext>
              </a:extLst>
            </p:cNvPr>
            <p:cNvSpPr/>
            <p:nvPr/>
          </p:nvSpPr>
          <p:spPr>
            <a:xfrm>
              <a:off x="6805433" y="299840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991E4B-6BE0-424E-899E-CC7429F41DA9}"/>
                </a:ext>
              </a:extLst>
            </p:cNvPr>
            <p:cNvSpPr/>
            <p:nvPr/>
          </p:nvSpPr>
          <p:spPr>
            <a:xfrm>
              <a:off x="6905186" y="3003833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CFDBBC-71A4-DB40-912F-57E5399082A6}"/>
                </a:ext>
              </a:extLst>
            </p:cNvPr>
            <p:cNvSpPr txBox="1"/>
            <p:nvPr/>
          </p:nvSpPr>
          <p:spPr>
            <a:xfrm>
              <a:off x="5842686" y="215605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F498C-D3A8-CF4F-A2A0-57051A59BF62}"/>
                </a:ext>
              </a:extLst>
            </p:cNvPr>
            <p:cNvSpPr/>
            <p:nvPr/>
          </p:nvSpPr>
          <p:spPr>
            <a:xfrm>
              <a:off x="4944618" y="2778121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AFA90EC-0905-B444-AD14-89BD80D216DA}"/>
                </a:ext>
              </a:extLst>
            </p:cNvPr>
            <p:cNvSpPr/>
            <p:nvPr/>
          </p:nvSpPr>
          <p:spPr>
            <a:xfrm>
              <a:off x="5585296" y="2523087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9D34EB6-3F92-F74B-91D3-B807A6C98450}"/>
                </a:ext>
              </a:extLst>
            </p:cNvPr>
            <p:cNvSpPr/>
            <p:nvPr/>
          </p:nvSpPr>
          <p:spPr>
            <a:xfrm>
              <a:off x="5796136" y="2740000"/>
              <a:ext cx="84204" cy="1017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D44A132C-757A-7F4E-AB87-9C31D10655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r="41721"/>
          <a:stretch/>
        </p:blipFill>
        <p:spPr>
          <a:xfrm>
            <a:off x="863601" y="1624045"/>
            <a:ext cx="852729" cy="121062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283D18E-616B-3C4C-8B04-6D92FA34A513}"/>
              </a:ext>
            </a:extLst>
          </p:cNvPr>
          <p:cNvGrpSpPr/>
          <p:nvPr/>
        </p:nvGrpSpPr>
        <p:grpSpPr>
          <a:xfrm>
            <a:off x="1503231" y="2877712"/>
            <a:ext cx="3330799" cy="1976622"/>
            <a:chOff x="443276" y="3768099"/>
            <a:chExt cx="4119959" cy="244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41B28E-019E-164B-BDEF-332B184034F4}"/>
                </a:ext>
              </a:extLst>
            </p:cNvPr>
            <p:cNvGrpSpPr/>
            <p:nvPr/>
          </p:nvGrpSpPr>
          <p:grpSpPr>
            <a:xfrm>
              <a:off x="443276" y="3768099"/>
              <a:ext cx="4119959" cy="1810207"/>
              <a:chOff x="3300920" y="3506467"/>
              <a:chExt cx="4119959" cy="181020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DCE869B-3C26-444F-BB7D-64551FF87501}"/>
                  </a:ext>
                </a:extLst>
              </p:cNvPr>
              <p:cNvSpPr/>
              <p:nvPr/>
            </p:nvSpPr>
            <p:spPr>
              <a:xfrm>
                <a:off x="4574462" y="3643770"/>
                <a:ext cx="1077658" cy="1657437"/>
              </a:xfrm>
              <a:prstGeom prst="rect">
                <a:avLst/>
              </a:prstGeom>
              <a:solidFill>
                <a:schemeClr val="bg1">
                  <a:lumMod val="65000"/>
                  <a:alpha val="5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33AF1AB-464C-9D45-9088-BDFA2D1F309F}"/>
                  </a:ext>
                </a:extLst>
              </p:cNvPr>
              <p:cNvSpPr/>
              <p:nvPr/>
            </p:nvSpPr>
            <p:spPr>
              <a:xfrm>
                <a:off x="5079202" y="4448544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7281152-8376-FD43-8DFE-3DABADAE474A}"/>
                  </a:ext>
                </a:extLst>
              </p:cNvPr>
              <p:cNvCxnSpPr/>
              <p:nvPr/>
            </p:nvCxnSpPr>
            <p:spPr>
              <a:xfrm rot="5400000">
                <a:off x="4836905" y="4081714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arrow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56BCAE3-FE59-E34D-9938-AA463DCD6EDE}"/>
                  </a:ext>
                </a:extLst>
              </p:cNvPr>
              <p:cNvCxnSpPr/>
              <p:nvPr/>
            </p:nvCxnSpPr>
            <p:spPr>
              <a:xfrm>
                <a:off x="5170673" y="4475938"/>
                <a:ext cx="277709" cy="378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A1DA758-0711-F147-AD63-2616E9F76394}"/>
                  </a:ext>
                </a:extLst>
              </p:cNvPr>
              <p:cNvSpPr/>
              <p:nvPr/>
            </p:nvSpPr>
            <p:spPr>
              <a:xfrm>
                <a:off x="4967669" y="4212252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EBADCD2-8778-B74B-BE55-FEF8889473A1}"/>
                  </a:ext>
                </a:extLst>
              </p:cNvPr>
              <p:cNvCxnSpPr/>
              <p:nvPr/>
            </p:nvCxnSpPr>
            <p:spPr>
              <a:xfrm rot="5400000">
                <a:off x="5484343" y="4097900"/>
                <a:ext cx="555418" cy="7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7F066A2-76E0-FF49-B4B8-4085F39740A7}"/>
                  </a:ext>
                </a:extLst>
              </p:cNvPr>
              <p:cNvCxnSpPr/>
              <p:nvPr/>
            </p:nvCxnSpPr>
            <p:spPr>
              <a:xfrm>
                <a:off x="5859613" y="4478536"/>
                <a:ext cx="640951" cy="37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C181BB2-B096-BE41-A9E0-F9C08494094A}"/>
                  </a:ext>
                </a:extLst>
              </p:cNvPr>
              <p:cNvSpPr/>
              <p:nvPr/>
            </p:nvSpPr>
            <p:spPr>
              <a:xfrm>
                <a:off x="5727022" y="4449804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05FFF70-6BBA-CC49-AA59-4F8724D57027}"/>
                  </a:ext>
                </a:extLst>
              </p:cNvPr>
              <p:cNvSpPr/>
              <p:nvPr/>
            </p:nvSpPr>
            <p:spPr>
              <a:xfrm>
                <a:off x="5673321" y="4183606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87580F8-6AFB-A943-8B03-410B8C4F602A}"/>
                  </a:ext>
                </a:extLst>
              </p:cNvPr>
              <p:cNvCxnSpPr/>
              <p:nvPr/>
            </p:nvCxnSpPr>
            <p:spPr>
              <a:xfrm rot="5400000">
                <a:off x="4231972" y="4850517"/>
                <a:ext cx="555418" cy="7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0895898-BFA8-404A-B716-77E8C2BE7C92}"/>
                  </a:ext>
                </a:extLst>
              </p:cNvPr>
              <p:cNvCxnSpPr/>
              <p:nvPr/>
            </p:nvCxnSpPr>
            <p:spPr>
              <a:xfrm>
                <a:off x="3772024" y="4464918"/>
                <a:ext cx="640951" cy="37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B6027C7-1438-5D4D-82A6-043F48F8DA70}"/>
                  </a:ext>
                </a:extLst>
              </p:cNvPr>
              <p:cNvSpPr/>
              <p:nvPr/>
            </p:nvSpPr>
            <p:spPr>
              <a:xfrm>
                <a:off x="4478900" y="4441699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9B6604-A467-5B4B-9677-4045DA49D45F}"/>
                  </a:ext>
                </a:extLst>
              </p:cNvPr>
              <p:cNvSpPr/>
              <p:nvPr/>
            </p:nvSpPr>
            <p:spPr>
              <a:xfrm rot="10800000">
                <a:off x="4177447" y="4113983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736248-834B-B84C-8E69-2FBEEA5B5517}"/>
                  </a:ext>
                </a:extLst>
              </p:cNvPr>
              <p:cNvSpPr txBox="1"/>
              <p:nvPr/>
            </p:nvSpPr>
            <p:spPr>
              <a:xfrm>
                <a:off x="4626147" y="3715539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yO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DFC6A25-A6F5-864B-8A81-7E58BBFD5627}"/>
                  </a:ext>
                </a:extLst>
              </p:cNvPr>
              <p:cNvSpPr txBox="1"/>
              <p:nvPr/>
            </p:nvSpPr>
            <p:spPr>
              <a:xfrm>
                <a:off x="5136090" y="4057814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xO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C5163D-FF17-0844-AC7C-4ED329D514CF}"/>
                  </a:ext>
                </a:extLst>
              </p:cNvPr>
              <p:cNvSpPr txBox="1"/>
              <p:nvPr/>
            </p:nvSpPr>
            <p:spPr>
              <a:xfrm>
                <a:off x="4980898" y="466207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0CA8F9-75C3-A945-A9F1-F2B94CAFFC1D}"/>
                  </a:ext>
                </a:extLst>
              </p:cNvPr>
              <p:cNvSpPr txBox="1"/>
              <p:nvPr/>
            </p:nvSpPr>
            <p:spPr>
              <a:xfrm>
                <a:off x="4873777" y="441939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0E2CC3-157A-AC48-956C-050C80466B11}"/>
                  </a:ext>
                </a:extLst>
              </p:cNvPr>
              <p:cNvSpPr txBox="1"/>
              <p:nvPr/>
            </p:nvSpPr>
            <p:spPr>
              <a:xfrm>
                <a:off x="5974774" y="450297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EFA995-5261-474F-BAD7-86201F384D32}"/>
                  </a:ext>
                </a:extLst>
              </p:cNvPr>
              <p:cNvSpPr txBox="1"/>
              <p:nvPr/>
            </p:nvSpPr>
            <p:spPr>
              <a:xfrm>
                <a:off x="5880340" y="3997275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F4CBDF-01F6-3841-BC0B-F2D697EF2085}"/>
                  </a:ext>
                </a:extLst>
              </p:cNvPr>
              <p:cNvSpPr txBox="1"/>
              <p:nvPr/>
            </p:nvSpPr>
            <p:spPr>
              <a:xfrm>
                <a:off x="4051929" y="4947342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09217-5DE2-474B-96FA-A4E7774CA1E5}"/>
                  </a:ext>
                </a:extLst>
              </p:cNvPr>
              <p:cNvSpPr txBox="1"/>
              <p:nvPr/>
            </p:nvSpPr>
            <p:spPr>
              <a:xfrm>
                <a:off x="3300920" y="4282142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0706F1-2581-7648-AD38-B0A057D9043A}"/>
                  </a:ext>
                </a:extLst>
              </p:cNvPr>
              <p:cNvSpPr txBox="1"/>
              <p:nvPr/>
            </p:nvSpPr>
            <p:spPr>
              <a:xfrm>
                <a:off x="3825374" y="3838546"/>
                <a:ext cx="513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7E5196-03AA-134A-AA57-08B52B6D134D}"/>
                  </a:ext>
                </a:extLst>
              </p:cNvPr>
              <p:cNvSpPr txBox="1"/>
              <p:nvPr/>
            </p:nvSpPr>
            <p:spPr>
              <a:xfrm>
                <a:off x="4357211" y="415365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E7A3BD-70D5-7349-8F26-DD51B9C830DB}"/>
                  </a:ext>
                </a:extLst>
              </p:cNvPr>
              <p:cNvSpPr txBox="1"/>
              <p:nvPr/>
            </p:nvSpPr>
            <p:spPr>
              <a:xfrm>
                <a:off x="5585611" y="4436975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3D2E1F-9993-634A-9EC4-8A0DA291B390}"/>
                  </a:ext>
                </a:extLst>
              </p:cNvPr>
              <p:cNvSpPr txBox="1"/>
              <p:nvPr/>
            </p:nvSpPr>
            <p:spPr>
              <a:xfrm>
                <a:off x="5615873" y="3506467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8D4BD16-29F9-C14E-84A3-0E2D1D70F1DB}"/>
                  </a:ext>
                </a:extLst>
              </p:cNvPr>
              <p:cNvCxnSpPr/>
              <p:nvPr/>
            </p:nvCxnSpPr>
            <p:spPr>
              <a:xfrm>
                <a:off x="6779928" y="4495699"/>
                <a:ext cx="640951" cy="37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30F3CB-AC63-CE4A-9084-825B77FAC055}"/>
                  </a:ext>
                </a:extLst>
              </p:cNvPr>
              <p:cNvSpPr txBox="1"/>
              <p:nvPr/>
            </p:nvSpPr>
            <p:spPr>
              <a:xfrm>
                <a:off x="7100403" y="4414268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46FDC6C-661A-714D-9F60-DFA62B84AA33}"/>
                </a:ext>
              </a:extLst>
            </p:cNvPr>
            <p:cNvCxnSpPr/>
            <p:nvPr/>
          </p:nvCxnSpPr>
          <p:spPr>
            <a:xfrm rot="5400000">
              <a:off x="1642189" y="587727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8A42CE-7A07-1744-BBAF-967CFBD38547}"/>
                </a:ext>
              </a:extLst>
            </p:cNvPr>
            <p:cNvCxnSpPr/>
            <p:nvPr/>
          </p:nvCxnSpPr>
          <p:spPr>
            <a:xfrm>
              <a:off x="1642189" y="5877272"/>
              <a:ext cx="1254189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61E9DDB-5BB8-2141-A871-F12A67F94E0C}"/>
                </a:ext>
              </a:extLst>
            </p:cNvPr>
            <p:cNvCxnSpPr/>
            <p:nvPr/>
          </p:nvCxnSpPr>
          <p:spPr>
            <a:xfrm rot="5400000">
              <a:off x="2761532" y="5904613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55F689-434D-824C-89DF-F9AA0B6999AB}"/>
                </a:ext>
              </a:extLst>
            </p:cNvPr>
            <p:cNvCxnSpPr/>
            <p:nvPr/>
          </p:nvCxnSpPr>
          <p:spPr>
            <a:xfrm rot="5400000" flipH="1" flipV="1">
              <a:off x="1642189" y="58058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3ABF3F-D191-2147-840B-8469BFCC007C}"/>
                </a:ext>
              </a:extLst>
            </p:cNvPr>
            <p:cNvCxnSpPr/>
            <p:nvPr/>
          </p:nvCxnSpPr>
          <p:spPr>
            <a:xfrm rot="5400000" flipH="1" flipV="1">
              <a:off x="2761532" y="5833175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1D2FD5-42B4-8F45-89FE-4E527E794543}"/>
                </a:ext>
              </a:extLst>
            </p:cNvPr>
            <p:cNvSpPr txBox="1"/>
            <p:nvPr/>
          </p:nvSpPr>
          <p:spPr>
            <a:xfrm>
              <a:off x="2055241" y="58437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dx</a:t>
              </a:r>
              <a:endParaRPr lang="de-DE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76DEEA-AF80-EA48-A8A5-49611DD0F64B}"/>
              </a:ext>
            </a:extLst>
          </p:cNvPr>
          <p:cNvGrpSpPr/>
          <p:nvPr/>
        </p:nvGrpSpPr>
        <p:grpSpPr>
          <a:xfrm>
            <a:off x="5404536" y="3119297"/>
            <a:ext cx="1595455" cy="1200316"/>
            <a:chOff x="5157142" y="4032528"/>
            <a:chExt cx="1973464" cy="1484704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DFF0057F-BD9C-D144-BF3A-475FE7F039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3765718"/>
                </p:ext>
              </p:extLst>
            </p:nvPr>
          </p:nvGraphicFramePr>
          <p:xfrm>
            <a:off x="5157142" y="4032528"/>
            <a:ext cx="1943262" cy="419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0" name="Equation" r:id="rId4" imgW="1765080" imgH="380880" progId="Equation.3">
                    <p:embed/>
                  </p:oleObj>
                </mc:Choice>
                <mc:Fallback>
                  <p:oleObj name="Equation" r:id="rId4" imgW="1765080" imgH="380880" progId="Equation.3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7142" y="4032528"/>
                          <a:ext cx="1943262" cy="419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id="{0ACA16C1-F910-EC46-9C7F-1E081FF43A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4609596"/>
                </p:ext>
              </p:extLst>
            </p:nvPr>
          </p:nvGraphicFramePr>
          <p:xfrm>
            <a:off x="5175350" y="4557396"/>
            <a:ext cx="1762125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1" name="Equation" r:id="rId6" imgW="1600200" imgH="406080" progId="Equation.3">
                    <p:embed/>
                  </p:oleObj>
                </mc:Choice>
                <mc:Fallback>
                  <p:oleObj name="Equation" r:id="rId6" imgW="1600200" imgH="406080" progId="Equation.3">
                    <p:embed/>
                    <p:pic>
                      <p:nvPicPr>
                        <p:cNvPr id="79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5350" y="4557396"/>
                          <a:ext cx="1762125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>
              <a:extLst>
                <a:ext uri="{FF2B5EF4-FFF2-40B4-BE49-F238E27FC236}">
                  <a16:creationId xmlns:a16="http://schemas.microsoft.com/office/drawing/2014/main" id="{62DFC55E-BBFA-0340-BC94-CF7848711B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1671286"/>
                </p:ext>
              </p:extLst>
            </p:nvPr>
          </p:nvGraphicFramePr>
          <p:xfrm>
            <a:off x="5173219" y="5098132"/>
            <a:ext cx="1957387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2" name="Equation" r:id="rId8" imgW="1777680" imgH="380880" progId="Equation.3">
                    <p:embed/>
                  </p:oleObj>
                </mc:Choice>
                <mc:Fallback>
                  <p:oleObj name="Equation" r:id="rId8" imgW="1777680" imgH="380880" progId="Equation.3">
                    <p:embed/>
                    <p:pic>
                      <p:nvPicPr>
                        <p:cNvPr id="8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3219" y="5098132"/>
                          <a:ext cx="1957387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965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9819F5-615A-A34F-A76C-DFF14269A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Les efforts intérieurs d’une poutre varient d’une section à d’autre. On appelle «diagrammes des efforts intérieurs» ou «diagrammes NVM» la représentation graphique des efforts intérieurs le long de l’axe de la poutre</a:t>
                </a:r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plan 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3D: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fr-CH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Méthodes de calcul possibles:</a:t>
                </a:r>
              </a:p>
              <a:p>
                <a:r>
                  <a:rPr lang="fr-CH" dirty="0"/>
                  <a:t>Equilibre des fragments</a:t>
                </a:r>
              </a:p>
              <a:p>
                <a:r>
                  <a:rPr lang="fr-CH" dirty="0"/>
                  <a:t>Equations différentielles</a:t>
                </a:r>
              </a:p>
              <a:p>
                <a:r>
                  <a:rPr lang="fr-CH" dirty="0"/>
                  <a:t>Calcul rapide des diagrammes NVM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9819F5-615A-A34F-A76C-DFF14269A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  <a:blipFill>
                <a:blip r:embed="rId2"/>
                <a:stretch>
                  <a:fillRect t="-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E3ED669-2E26-934B-BA65-AEE6C7C2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Diagrammes NVM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49D4F-7539-6544-BE35-368340B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B70C2-B62A-5949-8C33-3DBD1708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4523-E9FE-D248-B24D-BDD809B9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875E58-0F11-314E-987D-4064DEB0E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97" y="1906225"/>
            <a:ext cx="3171341" cy="28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90733D-7336-3B4C-9050-9C575AC2B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41425"/>
                <a:ext cx="7726363" cy="370903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fr-FR" sz="1400" i="1" dirty="0"/>
                  <a:t>Forces concentrées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𝑥𝑂</m:t>
                        </m:r>
                      </m:sub>
                    </m:sSub>
                  </m:oMath>
                </a14:m>
                <a:r>
                  <a:rPr lang="fr-FR" sz="1400" i="1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sz="1400" i="1" dirty="0"/>
              </a:p>
              <a:p>
                <a:pPr lvl="1"/>
                <a:r>
                  <a:rPr lang="fr-FR" sz="1400" i="1" dirty="0"/>
                  <a:t>Moment concentré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fr-FR" sz="1400" i="1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r>
                  <a:rPr lang="fr-FR" dirty="0"/>
                  <a:t>Une force concentrée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𝑥𝑂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Une force concentrée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un pli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d’angle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Un moment concentré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90733D-7336-3B4C-9050-9C575AC2B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41425"/>
                <a:ext cx="7726363" cy="3709035"/>
              </a:xfrm>
              <a:blipFill>
                <a:blip r:embed="rId3"/>
                <a:stretch>
                  <a:fillRect t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F6430F4-E414-A847-A07B-8A684914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pour les discontinuités dans les diagrammes NVM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0B683-BA3C-474D-95BE-D2947D25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395A6-A437-C544-B084-C5C7F87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81AFE-1F8D-5F40-8321-C75796C3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0D0829F-DD9D-964C-9BD5-657B86BF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r="41721"/>
          <a:stretch/>
        </p:blipFill>
        <p:spPr>
          <a:xfrm>
            <a:off x="5230101" y="1086594"/>
            <a:ext cx="776779" cy="110279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B105DA3-01F8-E04C-8647-293FE47A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23" y="883593"/>
            <a:ext cx="2246285" cy="136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8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225250-2B50-BA43-A902-CDDDAB49C38E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E0617B-84E2-0646-989C-0C6647997E48}"/>
              </a:ext>
            </a:extLst>
          </p:cNvPr>
          <p:cNvCxnSpPr>
            <a:cxnSpLocks/>
          </p:cNvCxnSpPr>
          <p:nvPr/>
        </p:nvCxnSpPr>
        <p:spPr>
          <a:xfrm>
            <a:off x="1834467" y="392748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3FA2BD-8162-BB41-BC93-385B879971A1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54B83-6A6E-FF4F-AAA3-739FB86EDC7A}"/>
              </a:ext>
            </a:extLst>
          </p:cNvPr>
          <p:cNvSpPr txBox="1"/>
          <p:nvPr/>
        </p:nvSpPr>
        <p:spPr>
          <a:xfrm>
            <a:off x="929971" y="37582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203785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63C9C1-F6DB-9449-8108-9A08721FC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CH" b="0" dirty="0"/>
                  <a:t>Une remarque sur les pentes et les plis du diagramme de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63C9C1-F6DB-9449-8108-9A08721FC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04" t="-16471" b="-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8554-FFAB-3140-B830-0EE9EA49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0535-746F-B34E-9F09-4539E7D2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B2AB9-84CA-6041-9332-ABF4F34C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57068-22B7-9A41-95C4-496D8F1F4E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-1667"/>
          <a:stretch/>
        </p:blipFill>
        <p:spPr>
          <a:xfrm>
            <a:off x="1172305" y="1263873"/>
            <a:ext cx="3240473" cy="35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C8E8DE-EB19-3542-9DBE-9D9E3F23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moment concentré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660B5-E187-1B43-ACC6-65197806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B07EE-3BD3-F14F-9D72-19407C63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BAE1B-71DF-F741-9C3F-09DDFEED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1B72B7-4129-1342-A2EE-3B6E91A1AF14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CE9BC3-D0BB-D347-95D4-33EDBD6C957A}"/>
              </a:ext>
            </a:extLst>
          </p:cNvPr>
          <p:cNvCxnSpPr>
            <a:cxnSpLocks/>
          </p:cNvCxnSpPr>
          <p:nvPr/>
        </p:nvCxnSpPr>
        <p:spPr>
          <a:xfrm>
            <a:off x="1834467" y="392748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975E08-BDBF-824C-85A3-02C0CED2028E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CB797-48BA-A145-BA62-A31E35D9B55E}"/>
              </a:ext>
            </a:extLst>
          </p:cNvPr>
          <p:cNvSpPr txBox="1"/>
          <p:nvPr/>
        </p:nvSpPr>
        <p:spPr>
          <a:xfrm>
            <a:off x="929971" y="37582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9F186-2626-3B4E-9270-21FC42305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 b="65000"/>
          <a:stretch/>
        </p:blipFill>
        <p:spPr>
          <a:xfrm>
            <a:off x="1324217" y="1152129"/>
            <a:ext cx="2704852" cy="10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44C7D-AC34-0C47-A8F4-9A03324A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moment concentré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8E948-066A-CE45-B814-38833F75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882D-F5CF-9846-B527-0E0B6E16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A1521-E586-9B43-851A-D4255029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3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F0580-23D4-5646-8431-0943A953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B63AA-150A-ED43-8328-E82CE66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C24F3-A5D9-6742-A11B-F72B803A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D0EE9A-72A8-D041-AE75-91320469E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H" dirty="0"/>
                  <a:t>Quels diagrammes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correspondent aux systèmes statiques suivants?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D0EE9A-72A8-D041-AE75-91320469E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882A94-021A-CB44-92C8-3B26DF0F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90" y="1743645"/>
            <a:ext cx="7069935" cy="35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C7B8BF-21B9-E84E-9875-08072EF1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902404"/>
            <a:ext cx="7726363" cy="107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600" dirty="0"/>
              <a:t>Exemples pour l’équilibre du moment:</a:t>
            </a:r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47254E-5FD7-4B42-B52B-415C43C4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Nœuds dans une structure</a:t>
            </a:r>
            <a:endParaRPr lang="fr-F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BFBA0-4A08-D443-B998-A7401A34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11D68-6311-FF4A-BD7C-D1B7BF36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3F3B1-FEFA-714E-BC48-684AE2D1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5C40E-2939-5D42-A502-0D304602F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2" y="851038"/>
            <a:ext cx="4750246" cy="1913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78627-1969-AA43-A847-3A1562B2BC8B}"/>
              </a:ext>
            </a:extLst>
          </p:cNvPr>
          <p:cNvSpPr txBox="1"/>
          <p:nvPr/>
        </p:nvSpPr>
        <p:spPr>
          <a:xfrm>
            <a:off x="6122925" y="828632"/>
            <a:ext cx="1915909" cy="546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Equilibre du nœud</a:t>
            </a:r>
            <a:r>
              <a:rPr lang="fr-CH" b="1" dirty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fr-CH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37ED4D-3D92-9C4F-8365-58DAC4795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96709"/>
              </p:ext>
            </p:extLst>
          </p:nvPr>
        </p:nvGraphicFramePr>
        <p:xfrm>
          <a:off x="6425453" y="1322177"/>
          <a:ext cx="9334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1041120" imgH="380880" progId="Equation.3">
                  <p:embed/>
                </p:oleObj>
              </mc:Choice>
              <mc:Fallback>
                <p:oleObj name="Equation" r:id="rId4" imgW="1041120" imgH="3808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453" y="1322177"/>
                        <a:ext cx="9334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D4A4E84-E376-E448-904A-2FA5D535F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033521"/>
              </p:ext>
            </p:extLst>
          </p:nvPr>
        </p:nvGraphicFramePr>
        <p:xfrm>
          <a:off x="6433010" y="1744822"/>
          <a:ext cx="93345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6" imgW="1041120" imgH="406080" progId="Equation.3">
                  <p:embed/>
                </p:oleObj>
              </mc:Choice>
              <mc:Fallback>
                <p:oleObj name="Equation" r:id="rId6" imgW="1041120" imgH="4060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010" y="1744822"/>
                        <a:ext cx="93345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CE75895-68E7-4444-9E29-FD20E49CF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587625"/>
              </p:ext>
            </p:extLst>
          </p:nvPr>
        </p:nvGraphicFramePr>
        <p:xfrm>
          <a:off x="6439708" y="2214655"/>
          <a:ext cx="105886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8" imgW="1180800" imgH="368280" progId="Equation.3">
                  <p:embed/>
                </p:oleObj>
              </mc:Choice>
              <mc:Fallback>
                <p:oleObj name="Equation" r:id="rId8" imgW="1180800" imgH="3682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708" y="2214655"/>
                        <a:ext cx="105886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B6105A9-BE44-2E44-B459-0151995AD9BA}"/>
              </a:ext>
            </a:extLst>
          </p:cNvPr>
          <p:cNvGrpSpPr/>
          <p:nvPr/>
        </p:nvGrpSpPr>
        <p:grpSpPr>
          <a:xfrm>
            <a:off x="4814157" y="3500856"/>
            <a:ext cx="1000360" cy="1261664"/>
            <a:chOff x="341430" y="4806136"/>
            <a:chExt cx="1215752" cy="15333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1713F7-F8DF-E24D-83F0-C6F2F1D0436A}"/>
                </a:ext>
              </a:extLst>
            </p:cNvPr>
            <p:cNvSpPr/>
            <p:nvPr/>
          </p:nvSpPr>
          <p:spPr>
            <a:xfrm>
              <a:off x="731698" y="4806136"/>
              <a:ext cx="45719" cy="1533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58A4E-B55F-C748-BE63-9A805007FA52}"/>
                </a:ext>
              </a:extLst>
            </p:cNvPr>
            <p:cNvSpPr/>
            <p:nvPr/>
          </p:nvSpPr>
          <p:spPr>
            <a:xfrm>
              <a:off x="731698" y="5549935"/>
              <a:ext cx="825484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2452DB7-1E8E-9A4C-BC7E-433A0493483B}"/>
                </a:ext>
              </a:extLst>
            </p:cNvPr>
            <p:cNvSpPr/>
            <p:nvPr/>
          </p:nvSpPr>
          <p:spPr>
            <a:xfrm>
              <a:off x="792689" y="4822921"/>
              <a:ext cx="294724" cy="710360"/>
            </a:xfrm>
            <a:custGeom>
              <a:avLst/>
              <a:gdLst>
                <a:gd name="connsiteX0" fmla="*/ 7557 w 294724"/>
                <a:gd name="connsiteY0" fmla="*/ 710360 h 710360"/>
                <a:gd name="connsiteX1" fmla="*/ 294724 w 294724"/>
                <a:gd name="connsiteY1" fmla="*/ 710360 h 710360"/>
                <a:gd name="connsiteX2" fmla="*/ 120912 w 294724"/>
                <a:gd name="connsiteY2" fmla="*/ 0 h 710360"/>
                <a:gd name="connsiteX3" fmla="*/ 0 w 294724"/>
                <a:gd name="connsiteY3" fmla="*/ 0 h 710360"/>
                <a:gd name="connsiteX4" fmla="*/ 7557 w 294724"/>
                <a:gd name="connsiteY4" fmla="*/ 71036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24" h="710360">
                  <a:moveTo>
                    <a:pt x="7557" y="710360"/>
                  </a:moveTo>
                  <a:lnTo>
                    <a:pt x="294724" y="710360"/>
                  </a:lnTo>
                  <a:lnTo>
                    <a:pt x="120912" y="0"/>
                  </a:lnTo>
                  <a:lnTo>
                    <a:pt x="0" y="0"/>
                  </a:lnTo>
                  <a:lnTo>
                    <a:pt x="7557" y="71036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16570B4-A2FA-4443-96D7-C726A4AA5259}"/>
                </a:ext>
              </a:extLst>
            </p:cNvPr>
            <p:cNvSpPr/>
            <p:nvPr/>
          </p:nvSpPr>
          <p:spPr>
            <a:xfrm>
              <a:off x="341430" y="5601295"/>
              <a:ext cx="368132" cy="733031"/>
            </a:xfrm>
            <a:custGeom>
              <a:avLst/>
              <a:gdLst>
                <a:gd name="connsiteX0" fmla="*/ 476093 w 483650"/>
                <a:gd name="connsiteY0" fmla="*/ 7557 h 733031"/>
                <a:gd name="connsiteX1" fmla="*/ 0 w 483650"/>
                <a:gd name="connsiteY1" fmla="*/ 0 h 733031"/>
                <a:gd name="connsiteX2" fmla="*/ 226711 w 483650"/>
                <a:gd name="connsiteY2" fmla="*/ 733031 h 733031"/>
                <a:gd name="connsiteX3" fmla="*/ 483650 w 483650"/>
                <a:gd name="connsiteY3" fmla="*/ 733031 h 733031"/>
                <a:gd name="connsiteX4" fmla="*/ 476093 w 483650"/>
                <a:gd name="connsiteY4" fmla="*/ 7557 h 73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50" h="733031">
                  <a:moveTo>
                    <a:pt x="476093" y="7557"/>
                  </a:moveTo>
                  <a:lnTo>
                    <a:pt x="0" y="0"/>
                  </a:lnTo>
                  <a:lnTo>
                    <a:pt x="226711" y="733031"/>
                  </a:lnTo>
                  <a:lnTo>
                    <a:pt x="483650" y="733031"/>
                  </a:lnTo>
                  <a:lnTo>
                    <a:pt x="476093" y="7557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CC049B7-F073-6D4E-8354-AD7F47784D68}"/>
                </a:ext>
              </a:extLst>
            </p:cNvPr>
            <p:cNvSpPr/>
            <p:nvPr/>
          </p:nvSpPr>
          <p:spPr>
            <a:xfrm>
              <a:off x="800246" y="5026961"/>
              <a:ext cx="755702" cy="513877"/>
            </a:xfrm>
            <a:custGeom>
              <a:avLst/>
              <a:gdLst>
                <a:gd name="connsiteX0" fmla="*/ 0 w 755702"/>
                <a:gd name="connsiteY0" fmla="*/ 0 h 513877"/>
                <a:gd name="connsiteX1" fmla="*/ 7557 w 755702"/>
                <a:gd name="connsiteY1" fmla="*/ 513877 h 513877"/>
                <a:gd name="connsiteX2" fmla="*/ 755702 w 755702"/>
                <a:gd name="connsiteY2" fmla="*/ 506320 h 513877"/>
                <a:gd name="connsiteX3" fmla="*/ 748145 w 755702"/>
                <a:gd name="connsiteY3" fmla="*/ 204039 h 513877"/>
                <a:gd name="connsiteX4" fmla="*/ 0 w 755702"/>
                <a:gd name="connsiteY4" fmla="*/ 0 h 51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02" h="513877">
                  <a:moveTo>
                    <a:pt x="0" y="0"/>
                  </a:moveTo>
                  <a:lnTo>
                    <a:pt x="7557" y="513877"/>
                  </a:lnTo>
                  <a:lnTo>
                    <a:pt x="755702" y="506320"/>
                  </a:lnTo>
                  <a:lnTo>
                    <a:pt x="748145" y="20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838E46-2480-CA47-BCA3-C1BC93D588B0}"/>
              </a:ext>
            </a:extLst>
          </p:cNvPr>
          <p:cNvGrpSpPr/>
          <p:nvPr/>
        </p:nvGrpSpPr>
        <p:grpSpPr>
          <a:xfrm>
            <a:off x="1499903" y="3584679"/>
            <a:ext cx="1086028" cy="1128178"/>
            <a:chOff x="6948263" y="5001664"/>
            <a:chExt cx="1319866" cy="137109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94E38CA-03F7-9541-B805-C161F82824F5}"/>
                </a:ext>
              </a:extLst>
            </p:cNvPr>
            <p:cNvSpPr/>
            <p:nvPr/>
          </p:nvSpPr>
          <p:spPr>
            <a:xfrm rot="10800000">
              <a:off x="6948263" y="5559489"/>
              <a:ext cx="538089" cy="767924"/>
            </a:xfrm>
            <a:custGeom>
              <a:avLst/>
              <a:gdLst>
                <a:gd name="connsiteX0" fmla="*/ 7557 w 294724"/>
                <a:gd name="connsiteY0" fmla="*/ 710360 h 710360"/>
                <a:gd name="connsiteX1" fmla="*/ 294724 w 294724"/>
                <a:gd name="connsiteY1" fmla="*/ 710360 h 710360"/>
                <a:gd name="connsiteX2" fmla="*/ 120912 w 294724"/>
                <a:gd name="connsiteY2" fmla="*/ 0 h 710360"/>
                <a:gd name="connsiteX3" fmla="*/ 0 w 294724"/>
                <a:gd name="connsiteY3" fmla="*/ 0 h 710360"/>
                <a:gd name="connsiteX4" fmla="*/ 7557 w 294724"/>
                <a:gd name="connsiteY4" fmla="*/ 71036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24" h="710360">
                  <a:moveTo>
                    <a:pt x="7557" y="710360"/>
                  </a:moveTo>
                  <a:lnTo>
                    <a:pt x="294724" y="710360"/>
                  </a:lnTo>
                  <a:lnTo>
                    <a:pt x="120912" y="0"/>
                  </a:lnTo>
                  <a:lnTo>
                    <a:pt x="0" y="0"/>
                  </a:lnTo>
                  <a:lnTo>
                    <a:pt x="7557" y="71036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A178B1-CC52-7749-AB2F-92B9A4AADA9A}"/>
                </a:ext>
              </a:extLst>
            </p:cNvPr>
            <p:cNvSpPr/>
            <p:nvPr/>
          </p:nvSpPr>
          <p:spPr>
            <a:xfrm>
              <a:off x="7486543" y="5001664"/>
              <a:ext cx="755702" cy="513877"/>
            </a:xfrm>
            <a:custGeom>
              <a:avLst/>
              <a:gdLst>
                <a:gd name="connsiteX0" fmla="*/ 0 w 755702"/>
                <a:gd name="connsiteY0" fmla="*/ 0 h 513877"/>
                <a:gd name="connsiteX1" fmla="*/ 7557 w 755702"/>
                <a:gd name="connsiteY1" fmla="*/ 513877 h 513877"/>
                <a:gd name="connsiteX2" fmla="*/ 755702 w 755702"/>
                <a:gd name="connsiteY2" fmla="*/ 506320 h 513877"/>
                <a:gd name="connsiteX3" fmla="*/ 748145 w 755702"/>
                <a:gd name="connsiteY3" fmla="*/ 204039 h 513877"/>
                <a:gd name="connsiteX4" fmla="*/ 0 w 755702"/>
                <a:gd name="connsiteY4" fmla="*/ 0 h 51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02" h="513877">
                  <a:moveTo>
                    <a:pt x="0" y="0"/>
                  </a:moveTo>
                  <a:lnTo>
                    <a:pt x="7557" y="513877"/>
                  </a:lnTo>
                  <a:lnTo>
                    <a:pt x="755702" y="506320"/>
                  </a:lnTo>
                  <a:lnTo>
                    <a:pt x="748145" y="20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3F6151-9A99-DB45-8C68-8A5043280904}"/>
                </a:ext>
              </a:extLst>
            </p:cNvPr>
            <p:cNvSpPr/>
            <p:nvPr/>
          </p:nvSpPr>
          <p:spPr>
            <a:xfrm rot="5400000">
              <a:off x="7111585" y="5937152"/>
              <a:ext cx="82548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7BC677-310E-A84F-81C0-5B1D00259F60}"/>
                </a:ext>
              </a:extLst>
            </p:cNvPr>
            <p:cNvSpPr/>
            <p:nvPr/>
          </p:nvSpPr>
          <p:spPr>
            <a:xfrm rot="5400000">
              <a:off x="7854381" y="5160390"/>
              <a:ext cx="45719" cy="7817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757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A89294-18FB-0440-83A5-76C2A342E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392277"/>
                <a:ext cx="3549138" cy="4026376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Points où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=0 </m:t>
                    </m:r>
                  </m:oMath>
                </a14:m>
                <a:r>
                  <a:rPr lang="fr-CH" sz="1600" dirty="0"/>
                  <a:t>(si des moments ne sont pas appliqués à ce point):</a:t>
                </a:r>
              </a:p>
              <a:p>
                <a:pPr lvl="1"/>
                <a:r>
                  <a:rPr lang="fr-CH" sz="1400" dirty="0"/>
                  <a:t>Extrémités libres</a:t>
                </a:r>
              </a:p>
              <a:p>
                <a:pPr lvl="1"/>
                <a:r>
                  <a:rPr lang="fr-CH" sz="1400" dirty="0"/>
                  <a:t>Extrémités supportées par un appui à rouleau ou une articulation</a:t>
                </a:r>
              </a:p>
              <a:p>
                <a:pPr lvl="1"/>
                <a:r>
                  <a:rPr lang="fr-CH" sz="1400" dirty="0"/>
                  <a:t>Articulation (organe de liaison)</a:t>
                </a:r>
              </a:p>
              <a:p>
                <a:pPr lvl="1"/>
                <a:endParaRPr lang="fr-CH" sz="1400" dirty="0"/>
              </a:p>
              <a:p>
                <a:r>
                  <a:rPr lang="fr-CH" sz="1600" dirty="0"/>
                  <a:t>Points où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fr-CH" sz="1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fr-CH" sz="1600" dirty="0"/>
                  <a:t>(si des forces ne sont pas appliquées à ce point):</a:t>
                </a:r>
              </a:p>
              <a:p>
                <a:pPr lvl="1"/>
                <a:r>
                  <a:rPr lang="fr-CH" sz="1400" dirty="0"/>
                  <a:t>Extrémités libres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A89294-18FB-0440-83A5-76C2A342E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392277"/>
                <a:ext cx="3549138" cy="4026376"/>
              </a:xfrm>
              <a:blipFill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4812C0-430D-8046-86D1-69AA271C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Conditions statiques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CB409-2981-C143-87CD-80B73E7C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D380-CFEF-1049-BC52-468DC94F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63FAB-5AF2-3643-8270-9D55F52A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8E12C-63AA-9642-AFB4-ACBD764B9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3" y="1241425"/>
            <a:ext cx="4531825" cy="30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A55CB0-9E45-5244-92DC-11776DDE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25A2-A002-A84A-A85D-9580E6CB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3DE96-0106-434B-80A5-00EFC1B6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0D23-BF01-E340-81B7-3FE89D4A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6D7042-4D2B-474F-AC1F-FAC5C3B7B5E3}"/>
              </a:ext>
            </a:extLst>
          </p:cNvPr>
          <p:cNvCxnSpPr>
            <a:cxnSpLocks/>
          </p:cNvCxnSpPr>
          <p:nvPr/>
        </p:nvCxnSpPr>
        <p:spPr>
          <a:xfrm>
            <a:off x="1834467" y="3375671"/>
            <a:ext cx="22187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385356-3472-2B44-90A6-58D7E51A38A9}"/>
              </a:ext>
            </a:extLst>
          </p:cNvPr>
          <p:cNvCxnSpPr>
            <a:cxnSpLocks/>
          </p:cNvCxnSpPr>
          <p:nvPr/>
        </p:nvCxnSpPr>
        <p:spPr>
          <a:xfrm>
            <a:off x="1834467" y="4537086"/>
            <a:ext cx="22187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522AA3-8CC6-4A41-90F5-E38BD3F2C2CB}"/>
              </a:ext>
            </a:extLst>
          </p:cNvPr>
          <p:cNvSpPr txBox="1"/>
          <p:nvPr/>
        </p:nvSpPr>
        <p:spPr>
          <a:xfrm>
            <a:off x="904875" y="32063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6BBE2-3CFE-4D4A-946D-524A3ADB962B}"/>
              </a:ext>
            </a:extLst>
          </p:cNvPr>
          <p:cNvSpPr txBox="1"/>
          <p:nvPr/>
        </p:nvSpPr>
        <p:spPr>
          <a:xfrm>
            <a:off x="929971" y="43678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F4A69E-4DC2-074D-A76D-96DC6015D8BA}"/>
              </a:ext>
            </a:extLst>
          </p:cNvPr>
          <p:cNvGrpSpPr/>
          <p:nvPr/>
        </p:nvGrpSpPr>
        <p:grpSpPr>
          <a:xfrm>
            <a:off x="1732869" y="1091719"/>
            <a:ext cx="2455873" cy="1121081"/>
            <a:chOff x="878644" y="2353932"/>
            <a:chExt cx="3314563" cy="150711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9954208-7782-3D48-BDD5-B6E94E5192B8}"/>
                </a:ext>
              </a:extLst>
            </p:cNvPr>
            <p:cNvCxnSpPr/>
            <p:nvPr/>
          </p:nvCxnSpPr>
          <p:spPr>
            <a:xfrm>
              <a:off x="926535" y="2538598"/>
              <a:ext cx="0" cy="71001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AFEE43-C625-924A-975B-A99BC4500CF8}"/>
                </a:ext>
              </a:extLst>
            </p:cNvPr>
            <p:cNvSpPr/>
            <p:nvPr/>
          </p:nvSpPr>
          <p:spPr>
            <a:xfrm>
              <a:off x="963230" y="2906111"/>
              <a:ext cx="972000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50A12D-A067-034B-A9A2-3969C582E466}"/>
                </a:ext>
              </a:extLst>
            </p:cNvPr>
            <p:cNvCxnSpPr/>
            <p:nvPr/>
          </p:nvCxnSpPr>
          <p:spPr>
            <a:xfrm rot="5400000">
              <a:off x="900732" y="35081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025F1E-4BCA-1A4F-BDBB-5C32D7BFDF05}"/>
                </a:ext>
              </a:extLst>
            </p:cNvPr>
            <p:cNvCxnSpPr/>
            <p:nvPr/>
          </p:nvCxnSpPr>
          <p:spPr>
            <a:xfrm rot="5400000" flipH="1" flipV="1">
              <a:off x="900732" y="34367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4059C3-5A66-5C46-99AA-F5BB41E9D70D}"/>
                </a:ext>
              </a:extLst>
            </p:cNvPr>
            <p:cNvSpPr txBox="1"/>
            <p:nvPr/>
          </p:nvSpPr>
          <p:spPr>
            <a:xfrm>
              <a:off x="1315776" y="349171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734A3-5A4F-944E-9520-A300AA2013F2}"/>
                </a:ext>
              </a:extLst>
            </p:cNvPr>
            <p:cNvCxnSpPr/>
            <p:nvPr/>
          </p:nvCxnSpPr>
          <p:spPr>
            <a:xfrm rot="5400000">
              <a:off x="2822860" y="350760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604E9A-E273-FE43-BFB2-431811C7A07F}"/>
                </a:ext>
              </a:extLst>
            </p:cNvPr>
            <p:cNvCxnSpPr/>
            <p:nvPr/>
          </p:nvCxnSpPr>
          <p:spPr>
            <a:xfrm rot="5400000" flipH="1" flipV="1">
              <a:off x="2822860" y="343616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CFB6810-2D21-C748-A8AB-9B1DB4EC05C2}"/>
                </a:ext>
              </a:extLst>
            </p:cNvPr>
            <p:cNvCxnSpPr/>
            <p:nvPr/>
          </p:nvCxnSpPr>
          <p:spPr>
            <a:xfrm flipV="1">
              <a:off x="878644" y="3491716"/>
              <a:ext cx="3200263" cy="164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FFADF-1331-8446-9BC7-59353E7F2852}"/>
                </a:ext>
              </a:extLst>
            </p:cNvPr>
            <p:cNvSpPr txBox="1"/>
            <p:nvPr/>
          </p:nvSpPr>
          <p:spPr>
            <a:xfrm>
              <a:off x="3012031" y="235393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D0C853-35A1-034C-A12C-986E4534703B}"/>
                </a:ext>
              </a:extLst>
            </p:cNvPr>
            <p:cNvCxnSpPr/>
            <p:nvPr/>
          </p:nvCxnSpPr>
          <p:spPr>
            <a:xfrm>
              <a:off x="2895092" y="2483665"/>
              <a:ext cx="0" cy="405014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2F00A6-E282-4A42-A84C-B5D326EBE942}"/>
                </a:ext>
              </a:extLst>
            </p:cNvPr>
            <p:cNvSpPr/>
            <p:nvPr/>
          </p:nvSpPr>
          <p:spPr>
            <a:xfrm>
              <a:off x="1950054" y="2888679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DA28C2-E57C-2A44-A6B1-F17A0DC80924}"/>
                </a:ext>
              </a:extLst>
            </p:cNvPr>
            <p:cNvSpPr/>
            <p:nvPr/>
          </p:nvSpPr>
          <p:spPr>
            <a:xfrm>
              <a:off x="2021492" y="2906111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Isosceles Triangle 81">
              <a:extLst>
                <a:ext uri="{FF2B5EF4-FFF2-40B4-BE49-F238E27FC236}">
                  <a16:creationId xmlns:a16="http://schemas.microsoft.com/office/drawing/2014/main" id="{1C8D00BD-B63C-5F47-84B0-BDACE887659D}"/>
                </a:ext>
              </a:extLst>
            </p:cNvPr>
            <p:cNvSpPr/>
            <p:nvPr/>
          </p:nvSpPr>
          <p:spPr>
            <a:xfrm>
              <a:off x="3850305" y="294268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DA268B-56B5-6F4F-A930-658BCF292904}"/>
                </a:ext>
              </a:extLst>
            </p:cNvPr>
            <p:cNvCxnSpPr/>
            <p:nvPr/>
          </p:nvCxnSpPr>
          <p:spPr>
            <a:xfrm>
              <a:off x="3736004" y="318606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A59E40-4F7F-654A-9FD8-DF1E4FE8D6E5}"/>
                </a:ext>
              </a:extLst>
            </p:cNvPr>
            <p:cNvSpPr/>
            <p:nvPr/>
          </p:nvSpPr>
          <p:spPr>
            <a:xfrm>
              <a:off x="3898236" y="310477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993CCF2-C623-2749-8496-EA05FB335E87}"/>
                </a:ext>
              </a:extLst>
            </p:cNvPr>
            <p:cNvSpPr/>
            <p:nvPr/>
          </p:nvSpPr>
          <p:spPr>
            <a:xfrm>
              <a:off x="3997989" y="311020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F125B0-175B-2B45-91CA-CA7FCBD202C1}"/>
                </a:ext>
              </a:extLst>
            </p:cNvPr>
            <p:cNvCxnSpPr/>
            <p:nvPr/>
          </p:nvCxnSpPr>
          <p:spPr>
            <a:xfrm rot="5400000">
              <a:off x="3883913" y="349171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6B3664-9EDA-E542-98BF-BADD159A0044}"/>
                </a:ext>
              </a:extLst>
            </p:cNvPr>
            <p:cNvCxnSpPr/>
            <p:nvPr/>
          </p:nvCxnSpPr>
          <p:spPr>
            <a:xfrm rot="5400000" flipH="1" flipV="1">
              <a:off x="3883913" y="342027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582075-C591-5647-BC30-5477A3FF3480}"/>
                </a:ext>
              </a:extLst>
            </p:cNvPr>
            <p:cNvCxnSpPr/>
            <p:nvPr/>
          </p:nvCxnSpPr>
          <p:spPr>
            <a:xfrm rot="5400000">
              <a:off x="1914335" y="351792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CFCAF9-1510-1D42-BACC-2C4518DCADDF}"/>
                </a:ext>
              </a:extLst>
            </p:cNvPr>
            <p:cNvCxnSpPr/>
            <p:nvPr/>
          </p:nvCxnSpPr>
          <p:spPr>
            <a:xfrm rot="5400000" flipH="1" flipV="1">
              <a:off x="1914335" y="344648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E4BDF2-D45F-7F49-99B2-0CF0FB83A923}"/>
                </a:ext>
              </a:extLst>
            </p:cNvPr>
            <p:cNvSpPr txBox="1"/>
            <p:nvPr/>
          </p:nvSpPr>
          <p:spPr>
            <a:xfrm>
              <a:off x="2308353" y="345154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E963C-7888-8F4D-BC48-D90CB241B4A2}"/>
                </a:ext>
              </a:extLst>
            </p:cNvPr>
            <p:cNvSpPr txBox="1"/>
            <p:nvPr/>
          </p:nvSpPr>
          <p:spPr>
            <a:xfrm>
              <a:off x="3290970" y="345282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ADE823-DE22-2141-8D6B-0410D50ACA11}"/>
              </a:ext>
            </a:extLst>
          </p:cNvPr>
          <p:cNvGrpSpPr/>
          <p:nvPr/>
        </p:nvGrpSpPr>
        <p:grpSpPr>
          <a:xfrm>
            <a:off x="1847620" y="2111962"/>
            <a:ext cx="2223822" cy="450915"/>
            <a:chOff x="942334" y="2719223"/>
            <a:chExt cx="3651430" cy="74038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1A915E-CF50-4047-A5FA-419DB65BE206}"/>
                </a:ext>
              </a:extLst>
            </p:cNvPr>
            <p:cNvSpPr/>
            <p:nvPr/>
          </p:nvSpPr>
          <p:spPr>
            <a:xfrm>
              <a:off x="942334" y="3393647"/>
              <a:ext cx="1182521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1F209C-72DD-5C49-BE16-55EE50E577FF}"/>
                </a:ext>
              </a:extLst>
            </p:cNvPr>
            <p:cNvSpPr txBox="1"/>
            <p:nvPr/>
          </p:nvSpPr>
          <p:spPr>
            <a:xfrm>
              <a:off x="3434875" y="271922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A81165-6DEE-6F46-A057-1EEF425E3ACD}"/>
                </a:ext>
              </a:extLst>
            </p:cNvPr>
            <p:cNvCxnSpPr/>
            <p:nvPr/>
          </p:nvCxnSpPr>
          <p:spPr>
            <a:xfrm>
              <a:off x="3292609" y="2877677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1691CCF-3D20-354E-BBAC-9F76E2712C9F}"/>
                </a:ext>
              </a:extLst>
            </p:cNvPr>
            <p:cNvSpPr/>
            <p:nvPr/>
          </p:nvSpPr>
          <p:spPr>
            <a:xfrm>
              <a:off x="2142889" y="3372356"/>
              <a:ext cx="86910" cy="872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33D7A2-666F-2A46-A35C-5EDC5933CB4C}"/>
                </a:ext>
              </a:extLst>
            </p:cNvPr>
            <p:cNvSpPr/>
            <p:nvPr/>
          </p:nvSpPr>
          <p:spPr>
            <a:xfrm>
              <a:off x="2229800" y="3393647"/>
              <a:ext cx="2363964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8573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15030-1B9D-DC48-8829-92592068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Exemple: Poutre cantilever avec une charge concentrée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67A37-C11E-2243-8F92-397AA6F8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D989-98DF-B545-80B1-586BCB16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086F8-9AF9-544C-9AFE-85924864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44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D0FCCF-01B4-C541-8C13-7D738D95C6ED}"/>
              </a:ext>
            </a:extLst>
          </p:cNvPr>
          <p:cNvGrpSpPr/>
          <p:nvPr/>
        </p:nvGrpSpPr>
        <p:grpSpPr>
          <a:xfrm>
            <a:off x="1939863" y="3226668"/>
            <a:ext cx="3133582" cy="930457"/>
            <a:chOff x="1581298" y="4197080"/>
            <a:chExt cx="5811494" cy="1725612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F91155BA-5CDD-B349-8CE1-4D38750854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0125" y="4197080"/>
            <a:ext cx="23225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6" name="Equation" r:id="rId4" imgW="1752480" imgH="342720" progId="Equation.3">
                    <p:embed/>
                  </p:oleObj>
                </mc:Choice>
                <mc:Fallback>
                  <p:oleObj name="Equation" r:id="rId4" imgW="175248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125" y="4197080"/>
                          <a:ext cx="2322513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0AD7A3E8-72A7-464E-B6C3-EE4D8238CB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44798" y="4833556"/>
            <a:ext cx="22574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" name="Equation" r:id="rId6" imgW="1701720" imgH="342720" progId="Equation.3">
                    <p:embed/>
                  </p:oleObj>
                </mc:Choice>
                <mc:Fallback>
                  <p:oleObj name="Equation" r:id="rId6" imgW="170172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798" y="4833556"/>
                          <a:ext cx="22574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5CDAD719-59EB-BD46-8F1A-2ED067D8D91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81298" y="5468667"/>
            <a:ext cx="2459038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" name="Equation" r:id="rId8" imgW="1854000" imgH="342720" progId="Equation.3">
                    <p:embed/>
                  </p:oleObj>
                </mc:Choice>
                <mc:Fallback>
                  <p:oleObj name="Equation" r:id="rId8" imgW="185400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298" y="5468667"/>
                          <a:ext cx="2459038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BD305F68-D382-0746-8DCC-822BCDDF2506}"/>
                </a:ext>
              </a:extLst>
            </p:cNvPr>
            <p:cNvSpPr/>
            <p:nvPr/>
          </p:nvSpPr>
          <p:spPr>
            <a:xfrm>
              <a:off x="4561606" y="4891834"/>
              <a:ext cx="360040" cy="1008112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8BAD572A-DDF0-684A-93D3-6330E1A0A0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6056" y="5157192"/>
            <a:ext cx="2316736" cy="538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9" name="Equation" r:id="rId10" imgW="876240" imgH="203040" progId="Equation.3">
                    <p:embed/>
                  </p:oleObj>
                </mc:Choice>
                <mc:Fallback>
                  <p:oleObj name="Equation" r:id="rId10" imgW="8762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056" y="5157192"/>
                          <a:ext cx="2316736" cy="538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9002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9.2 à 9.5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Noeuds</a:t>
            </a:r>
            <a:r>
              <a:rPr lang="en-GB" dirty="0"/>
              <a:t> dans </a:t>
            </a:r>
            <a:r>
              <a:rPr lang="en-GB" dirty="0" err="1"/>
              <a:t>une</a:t>
            </a:r>
            <a:r>
              <a:rPr lang="en-GB" dirty="0"/>
              <a:t> structure: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simple uniformément chargée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23292-7463-CA46-B6B3-C391084A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70893" y="1904073"/>
            <a:ext cx="2669740" cy="109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8ACAB-1800-F54A-B296-303D5ACE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1405758" y="2928834"/>
            <a:ext cx="2664798" cy="1091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9500" y="3617281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6993" y="3609613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614" y="3153423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8849" y="1790866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00397-8E91-C24D-83ED-AE5002F9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5C47-66C4-8E47-892A-F137D15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92905-21D7-D542-B8D0-EF46C923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95AF1-7E86-D745-8D41-095EB855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F77910-D7F2-B243-853E-63A7CDE7B8E7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2B41C0-78D1-5B4B-B980-9B412B7CA351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77FF75-7305-2940-B45A-635294039367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0ECE8F-E6CC-0942-B159-1398F9E14E03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D32EB-D23A-7146-A15F-1C68F3FEBD1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563D43-5C1D-DD42-B648-9ABE2CC15E79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10FA06-ACEF-3D4F-8830-CE04478C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2493000" y="1000993"/>
            <a:ext cx="2664010" cy="10908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4880" y="1180765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4880" y="1607868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1927" y="1599000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Gerber avec une charge concentrée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871622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7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045713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045713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045713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0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620</TotalTime>
  <Words>1380</Words>
  <Application>Microsoft Office PowerPoint</Application>
  <PresentationFormat>On-screen Show (16:9)</PresentationFormat>
  <Paragraphs>300</Paragraphs>
  <Slides>32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Equation</vt:lpstr>
      <vt:lpstr>Poutres: construction et calcul rapides des diagrammes NVM</vt:lpstr>
      <vt:lpstr>Diagrammes NVM</vt:lpstr>
      <vt:lpstr>Equations différentielles d’équilibre d’une poutre rectiligne à plan moyen (suite)</vt:lpstr>
      <vt:lpstr>Exemple 1</vt:lpstr>
      <vt:lpstr>Exemple (suite)</vt:lpstr>
      <vt:lpstr>Exemple 2</vt:lpstr>
      <vt:lpstr>Exemple 2 (suite)</vt:lpstr>
      <vt:lpstr>Exemple 2 (suite)</vt:lpstr>
      <vt:lpstr>Exemple 2 (suite)</vt:lpstr>
      <vt:lpstr>Exemple 2 (suite)</vt:lpstr>
      <vt:lpstr>Objectif du cours</vt:lpstr>
      <vt:lpstr>Règles pour construire rapidement les diagrammes NVM</vt:lpstr>
      <vt:lpstr>Règles dérivées des équations différentielles (poutres droites)</vt:lpstr>
      <vt:lpstr>Règles dérivées des équations différentielles (poutres droites)</vt:lpstr>
      <vt:lpstr>Exemple</vt:lpstr>
      <vt:lpstr>Signes de NVM: conventions de l’ingénieur </vt:lpstr>
      <vt:lpstr>Signe du moment M</vt:lpstr>
      <vt:lpstr>Exemples des NVM diagrammes justes et faux </vt:lpstr>
      <vt:lpstr>Discontinuités dans les diagrammes NVM</vt:lpstr>
      <vt:lpstr>Règles pour les discontinuités dans les diagrammes NVM </vt:lpstr>
      <vt:lpstr>Exemple: Poutre simples avec charge concentrée</vt:lpstr>
      <vt:lpstr>Une remarque sur les pentes et les plis du diagramme de M</vt:lpstr>
      <vt:lpstr>Exemple: Poutre simples avec moment concentré</vt:lpstr>
      <vt:lpstr>Exemple: Poutre simples avec moment concentré (suite)</vt:lpstr>
      <vt:lpstr>PowerPoint Presentation</vt:lpstr>
      <vt:lpstr>Nœuds dans une structure</vt:lpstr>
      <vt:lpstr>Conditions statiques</vt:lpstr>
      <vt:lpstr>Exemple: Poutre cantilever avec une charge concentrée</vt:lpstr>
      <vt:lpstr>Exemple: Poutre cantilever avec une charge concentrée (suite)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81</cp:revision>
  <dcterms:created xsi:type="dcterms:W3CDTF">2019-04-02T06:24:35Z</dcterms:created>
  <dcterms:modified xsi:type="dcterms:W3CDTF">2024-01-17T17:30:32Z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